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550" r:id="rId2"/>
    <p:sldId id="391" r:id="rId3"/>
    <p:sldId id="546" r:id="rId4"/>
    <p:sldId id="547" r:id="rId5"/>
    <p:sldId id="396" r:id="rId6"/>
    <p:sldId id="552" r:id="rId7"/>
    <p:sldId id="553" r:id="rId8"/>
    <p:sldId id="554" r:id="rId9"/>
    <p:sldId id="555" r:id="rId10"/>
    <p:sldId id="556" r:id="rId11"/>
    <p:sldId id="557" r:id="rId12"/>
    <p:sldId id="545" r:id="rId13"/>
    <p:sldId id="394" r:id="rId14"/>
    <p:sldId id="395" r:id="rId15"/>
    <p:sldId id="5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son, Courtney" initials="JC" lastIdx="1" clrIdx="0">
    <p:extLst>
      <p:ext uri="{19B8F6BF-5375-455C-9EA6-DF929625EA0E}">
        <p15:presenceInfo xmlns:p15="http://schemas.microsoft.com/office/powerpoint/2012/main" userId="S-1-5-21-1407069837-2091007605-538272213-252818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EAF7"/>
    <a:srgbClr val="416CBE"/>
    <a:srgbClr val="4C7FDE"/>
    <a:srgbClr val="232F3E"/>
    <a:srgbClr val="0096D6"/>
    <a:srgbClr val="0199CD"/>
    <a:srgbClr val="E8F6FB"/>
    <a:srgbClr val="EAEBEC"/>
    <a:srgbClr val="D3D5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05" autoAdjust="0"/>
    <p:restoredTop sz="80960" autoAdjust="0"/>
  </p:normalViewPr>
  <p:slideViewPr>
    <p:cSldViewPr snapToGrid="0" snapToObjects="1">
      <p:cViewPr varScale="1">
        <p:scale>
          <a:sx n="180" d="100"/>
          <a:sy n="180" d="100"/>
        </p:scale>
        <p:origin x="904" y="520"/>
      </p:cViewPr>
      <p:guideLst/>
    </p:cSldViewPr>
  </p:slideViewPr>
  <p:notesTextViewPr>
    <p:cViewPr>
      <p:scale>
        <a:sx n="1" d="1"/>
        <a:sy n="1" d="1"/>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Total</c:v>
                </c:pt>
              </c:strCache>
            </c:strRef>
          </c:tx>
          <c:dPt>
            <c:idx val="0"/>
            <c:bubble3D val="0"/>
            <c:spPr>
              <a:solidFill>
                <a:schemeClr val="accent1">
                  <a:shade val="58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6D3-6C4A-B4A4-1C2EEF1CAE58}"/>
              </c:ext>
            </c:extLst>
          </c:dPt>
          <c:dPt>
            <c:idx val="1"/>
            <c:bubble3D val="0"/>
            <c:spPr>
              <a:solidFill>
                <a:schemeClr val="accent1">
                  <a:shade val="86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86D3-6C4A-B4A4-1C2EEF1CAE58}"/>
              </c:ext>
            </c:extLst>
          </c:dPt>
          <c:dPt>
            <c:idx val="2"/>
            <c:bubble3D val="0"/>
            <c:spPr>
              <a:solidFill>
                <a:schemeClr val="accent1">
                  <a:tint val="86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6D3-6C4A-B4A4-1C2EEF1CAE58}"/>
              </c:ext>
            </c:extLst>
          </c:dPt>
          <c:dPt>
            <c:idx val="3"/>
            <c:bubble3D val="0"/>
            <c:spPr>
              <a:solidFill>
                <a:schemeClr val="accent1">
                  <a:tint val="58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86D3-6C4A-B4A4-1C2EEF1CAE58}"/>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shade val="58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86D3-6C4A-B4A4-1C2EEF1CAE58}"/>
                </c:ext>
              </c:extLst>
            </c:dLbl>
            <c:dLbl>
              <c:idx val="1"/>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shade val="86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6-86D3-6C4A-B4A4-1C2EEF1CAE58}"/>
                </c:ext>
              </c:extLst>
            </c:dLbl>
            <c:dLbl>
              <c:idx val="2"/>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tint val="86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86D3-6C4A-B4A4-1C2EEF1CAE58}"/>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tint val="58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8-86D3-6C4A-B4A4-1C2EEF1CAE5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Locker</c:v>
                </c:pt>
                <c:pt idx="1">
                  <c:v>Counter</c:v>
                </c:pt>
                <c:pt idx="2">
                  <c:v>Apt Locker</c:v>
                </c:pt>
              </c:strCache>
            </c:strRef>
          </c:cat>
          <c:val>
            <c:numRef>
              <c:f>Sheet1!$B$2:$B$5</c:f>
              <c:numCache>
                <c:formatCode>General</c:formatCode>
                <c:ptCount val="4"/>
                <c:pt idx="0">
                  <c:v>13981</c:v>
                </c:pt>
                <c:pt idx="1">
                  <c:v>6775</c:v>
                </c:pt>
                <c:pt idx="2">
                  <c:v>5793</c:v>
                </c:pt>
              </c:numCache>
            </c:numRef>
          </c:val>
          <c:extLst>
            <c:ext xmlns:c16="http://schemas.microsoft.com/office/drawing/2014/chart" uri="{C3380CC4-5D6E-409C-BE32-E72D297353CC}">
              <c16:uniqueId val="{00000000-86D3-6C4A-B4A4-1C2EEF1CAE58}"/>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Total</c:v>
                </c:pt>
              </c:strCache>
            </c:strRef>
          </c:tx>
          <c:dPt>
            <c:idx val="0"/>
            <c:bubble3D val="0"/>
            <c:spPr>
              <a:solidFill>
                <a:schemeClr val="tx2">
                  <a:lumMod val="60000"/>
                  <a:lumOff val="40000"/>
                </a:schemeClr>
              </a:solidFill>
              <a:ln>
                <a:noFill/>
              </a:ln>
              <a:effectLst/>
              <a:sp3d/>
            </c:spPr>
            <c:extLst>
              <c:ext xmlns:c16="http://schemas.microsoft.com/office/drawing/2014/chart" uri="{C3380CC4-5D6E-409C-BE32-E72D297353CC}">
                <c16:uniqueId val="{00000002-EECF-6D4C-A8C3-C820344C8816}"/>
              </c:ext>
            </c:extLst>
          </c:dPt>
          <c:dPt>
            <c:idx val="1"/>
            <c:bubble3D val="0"/>
            <c:spPr>
              <a:gradFill rotWithShape="1">
                <a:gsLst>
                  <a:gs pos="0">
                    <a:schemeClr val="accent1">
                      <a:shade val="86000"/>
                      <a:lumMod val="110000"/>
                      <a:satMod val="105000"/>
                      <a:tint val="67000"/>
                    </a:schemeClr>
                  </a:gs>
                  <a:gs pos="50000">
                    <a:schemeClr val="accent1">
                      <a:shade val="86000"/>
                      <a:lumMod val="105000"/>
                      <a:satMod val="103000"/>
                      <a:tint val="73000"/>
                    </a:schemeClr>
                  </a:gs>
                  <a:gs pos="100000">
                    <a:schemeClr val="accent1">
                      <a:shade val="86000"/>
                      <a:lumMod val="105000"/>
                      <a:satMod val="109000"/>
                      <a:tint val="81000"/>
                    </a:schemeClr>
                  </a:gs>
                </a:gsLst>
                <a:lin ang="5400000" scaled="0"/>
              </a:gradFill>
              <a:ln>
                <a:noFill/>
              </a:ln>
              <a:effectLst/>
              <a:sp3d/>
            </c:spPr>
            <c:extLst>
              <c:ext xmlns:c16="http://schemas.microsoft.com/office/drawing/2014/chart" uri="{C3380CC4-5D6E-409C-BE32-E72D297353CC}">
                <c16:uniqueId val="{00000003-EC21-DB42-BE53-EF7B86738072}"/>
              </c:ext>
            </c:extLst>
          </c:dPt>
          <c:dPt>
            <c:idx val="2"/>
            <c:bubble3D val="0"/>
            <c:spPr>
              <a:gradFill rotWithShape="1">
                <a:gsLst>
                  <a:gs pos="0">
                    <a:schemeClr val="accent1">
                      <a:tint val="86000"/>
                      <a:lumMod val="110000"/>
                      <a:satMod val="105000"/>
                      <a:tint val="67000"/>
                    </a:schemeClr>
                  </a:gs>
                  <a:gs pos="50000">
                    <a:schemeClr val="accent1">
                      <a:tint val="86000"/>
                      <a:lumMod val="105000"/>
                      <a:satMod val="103000"/>
                      <a:tint val="73000"/>
                    </a:schemeClr>
                  </a:gs>
                  <a:gs pos="100000">
                    <a:schemeClr val="accent1">
                      <a:tint val="86000"/>
                      <a:lumMod val="105000"/>
                      <a:satMod val="109000"/>
                      <a:tint val="81000"/>
                    </a:schemeClr>
                  </a:gs>
                </a:gsLst>
                <a:lin ang="5400000" scaled="0"/>
              </a:gradFill>
              <a:ln>
                <a:noFill/>
              </a:ln>
              <a:effectLst/>
              <a:sp3d/>
            </c:spPr>
            <c:extLst>
              <c:ext xmlns:c16="http://schemas.microsoft.com/office/drawing/2014/chart" uri="{C3380CC4-5D6E-409C-BE32-E72D297353CC}">
                <c16:uniqueId val="{00000005-EC21-DB42-BE53-EF7B86738072}"/>
              </c:ext>
            </c:extLst>
          </c:dPt>
          <c:dPt>
            <c:idx val="3"/>
            <c:bubble3D val="0"/>
            <c:spPr>
              <a:gradFill rotWithShape="1">
                <a:gsLst>
                  <a:gs pos="0">
                    <a:schemeClr val="accent1">
                      <a:tint val="58000"/>
                      <a:lumMod val="110000"/>
                      <a:satMod val="105000"/>
                      <a:tint val="67000"/>
                    </a:schemeClr>
                  </a:gs>
                  <a:gs pos="50000">
                    <a:schemeClr val="accent1">
                      <a:tint val="58000"/>
                      <a:lumMod val="105000"/>
                      <a:satMod val="103000"/>
                      <a:tint val="73000"/>
                    </a:schemeClr>
                  </a:gs>
                  <a:gs pos="100000">
                    <a:schemeClr val="accent1">
                      <a:tint val="58000"/>
                      <a:lumMod val="105000"/>
                      <a:satMod val="109000"/>
                      <a:tint val="81000"/>
                    </a:schemeClr>
                  </a:gs>
                </a:gsLst>
                <a:lin ang="5400000" scaled="0"/>
              </a:gradFill>
              <a:ln>
                <a:noFill/>
              </a:ln>
              <a:effectLst/>
              <a:sp3d/>
            </c:spPr>
            <c:extLst>
              <c:ext xmlns:c16="http://schemas.microsoft.com/office/drawing/2014/chart" uri="{C3380CC4-5D6E-409C-BE32-E72D297353CC}">
                <c16:uniqueId val="{00000007-EC21-DB42-BE53-EF7B86738072}"/>
              </c:ext>
            </c:extLst>
          </c:dPt>
          <c:cat>
            <c:strRef>
              <c:f>Sheet1!$A$2:$A$5</c:f>
              <c:strCache>
                <c:ptCount val="3"/>
                <c:pt idx="0">
                  <c:v>Locker</c:v>
                </c:pt>
                <c:pt idx="1">
                  <c:v>Counter</c:v>
                </c:pt>
                <c:pt idx="2">
                  <c:v>Hub</c:v>
                </c:pt>
              </c:strCache>
            </c:strRef>
          </c:cat>
          <c:val>
            <c:numRef>
              <c:f>Sheet1!$B$2:$B$5</c:f>
              <c:numCache>
                <c:formatCode>General</c:formatCode>
                <c:ptCount val="4"/>
                <c:pt idx="0">
                  <c:v>19046</c:v>
                </c:pt>
                <c:pt idx="1">
                  <c:v>24042</c:v>
                </c:pt>
                <c:pt idx="2">
                  <c:v>86</c:v>
                </c:pt>
              </c:numCache>
            </c:numRef>
          </c:val>
          <c:extLst>
            <c:ext xmlns:c16="http://schemas.microsoft.com/office/drawing/2014/chart" uri="{C3380CC4-5D6E-409C-BE32-E72D297353CC}">
              <c16:uniqueId val="{00000000-EECF-6D4C-A8C3-C820344C8816}"/>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49020"/>
      </a:srgb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563CA-C417-6947-896E-D1DBDAB6EB6C}" type="datetimeFigureOut">
              <a:rPr lang="en-US" smtClean="0"/>
              <a:t>3/8/22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67800-1C65-684A-B531-87F6E77AE50A}" type="slidenum">
              <a:rPr lang="en-US" smtClean="0"/>
              <a:t>‹#›</a:t>
            </a:fld>
            <a:endParaRPr lang="en-US"/>
          </a:p>
        </p:txBody>
      </p:sp>
    </p:spTree>
    <p:extLst>
      <p:ext uri="{BB962C8B-B14F-4D97-AF65-F5344CB8AC3E}">
        <p14:creationId xmlns:p14="http://schemas.microsoft.com/office/powerpoint/2010/main" val="2464969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our incredible growth! This was made possible by the strong collaboration across global BD, AM and Ops organizations but also by a team of operators who work tirelessly day in and day out. I’d like to give everyone a peak behind the scenes to show you what it takes to scale and manage our massive physical network, starting with Geoff who gracefully and successfully navigated a global supply chain crisis. </a:t>
            </a:r>
          </a:p>
          <a:p>
            <a:endParaRPr lang="en-US" dirty="0"/>
          </a:p>
          <a:p>
            <a:r>
              <a:rPr lang="en-US" dirty="0"/>
              <a:t>Turning over to you Geoff!</a:t>
            </a:r>
          </a:p>
        </p:txBody>
      </p:sp>
      <p:sp>
        <p:nvSpPr>
          <p:cNvPr id="4" name="Slide Number Placeholder 3"/>
          <p:cNvSpPr>
            <a:spLocks noGrp="1"/>
          </p:cNvSpPr>
          <p:nvPr>
            <p:ph type="sldNum" sz="quarter" idx="5"/>
          </p:nvPr>
        </p:nvSpPr>
        <p:spPr/>
        <p:txBody>
          <a:bodyPr/>
          <a:lstStyle/>
          <a:p>
            <a:fld id="{8B467800-1C65-684A-B531-87F6E77AE50A}" type="slidenum">
              <a:rPr lang="en-US" smtClean="0"/>
              <a:t>2</a:t>
            </a:fld>
            <a:endParaRPr lang="en-US"/>
          </a:p>
        </p:txBody>
      </p:sp>
    </p:spTree>
    <p:extLst>
      <p:ext uri="{BB962C8B-B14F-4D97-AF65-F5344CB8AC3E}">
        <p14:creationId xmlns:p14="http://schemas.microsoft.com/office/powerpoint/2010/main" val="3403884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Nurse – date was 4/19/20 at the beginning of the pandemic</a:t>
            </a:r>
          </a:p>
        </p:txBody>
      </p:sp>
      <p:sp>
        <p:nvSpPr>
          <p:cNvPr id="4" name="Slide Number Placeholder 3"/>
          <p:cNvSpPr>
            <a:spLocks noGrp="1"/>
          </p:cNvSpPr>
          <p:nvPr>
            <p:ph type="sldNum" sz="quarter" idx="5"/>
          </p:nvPr>
        </p:nvSpPr>
        <p:spPr/>
        <p:txBody>
          <a:bodyPr/>
          <a:lstStyle/>
          <a:p>
            <a:fld id="{8B467800-1C65-684A-B531-87F6E77AE50A}" type="slidenum">
              <a:rPr lang="en-US" smtClean="0"/>
              <a:t>14</a:t>
            </a:fld>
            <a:endParaRPr lang="en-US"/>
          </a:p>
        </p:txBody>
      </p:sp>
    </p:spTree>
    <p:extLst>
      <p:ext uri="{BB962C8B-B14F-4D97-AF65-F5344CB8AC3E}">
        <p14:creationId xmlns:p14="http://schemas.microsoft.com/office/powerpoint/2010/main" val="1361832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Nurse – date was 4/19/20 at the beginning of the pandemic</a:t>
            </a:r>
          </a:p>
        </p:txBody>
      </p:sp>
      <p:sp>
        <p:nvSpPr>
          <p:cNvPr id="4" name="Slide Number Placeholder 3"/>
          <p:cNvSpPr>
            <a:spLocks noGrp="1"/>
          </p:cNvSpPr>
          <p:nvPr>
            <p:ph type="sldNum" sz="quarter" idx="5"/>
          </p:nvPr>
        </p:nvSpPr>
        <p:spPr/>
        <p:txBody>
          <a:bodyPr/>
          <a:lstStyle/>
          <a:p>
            <a:fld id="{8B467800-1C65-684A-B531-87F6E77AE50A}" type="slidenum">
              <a:rPr lang="en-US" smtClean="0"/>
              <a:t>15</a:t>
            </a:fld>
            <a:endParaRPr lang="en-US"/>
          </a:p>
        </p:txBody>
      </p:sp>
    </p:spTree>
    <p:extLst>
      <p:ext uri="{BB962C8B-B14F-4D97-AF65-F5344CB8AC3E}">
        <p14:creationId xmlns:p14="http://schemas.microsoft.com/office/powerpoint/2010/main" val="285758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UPDATE WITH HIS CONTENT</a:t>
            </a:r>
          </a:p>
        </p:txBody>
      </p:sp>
      <p:sp>
        <p:nvSpPr>
          <p:cNvPr id="4" name="Slide Number Placeholder 3"/>
          <p:cNvSpPr>
            <a:spLocks noGrp="1"/>
          </p:cNvSpPr>
          <p:nvPr>
            <p:ph type="sldNum" sz="quarter" idx="5"/>
          </p:nvPr>
        </p:nvSpPr>
        <p:spPr/>
        <p:txBody>
          <a:bodyPr/>
          <a:lstStyle/>
          <a:p>
            <a:fld id="{8B467800-1C65-684A-B531-87F6E77AE50A}" type="slidenum">
              <a:rPr lang="en-US" smtClean="0"/>
              <a:t>3</a:t>
            </a:fld>
            <a:endParaRPr lang="en-US"/>
          </a:p>
        </p:txBody>
      </p:sp>
    </p:spTree>
    <p:extLst>
      <p:ext uri="{BB962C8B-B14F-4D97-AF65-F5344CB8AC3E}">
        <p14:creationId xmlns:p14="http://schemas.microsoft.com/office/powerpoint/2010/main" val="2457212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UPDATE WITH HIS CONTENT</a:t>
            </a:r>
          </a:p>
        </p:txBody>
      </p:sp>
      <p:sp>
        <p:nvSpPr>
          <p:cNvPr id="4" name="Slide Number Placeholder 3"/>
          <p:cNvSpPr>
            <a:spLocks noGrp="1"/>
          </p:cNvSpPr>
          <p:nvPr>
            <p:ph type="sldNum" sz="quarter" idx="5"/>
          </p:nvPr>
        </p:nvSpPr>
        <p:spPr/>
        <p:txBody>
          <a:bodyPr/>
          <a:lstStyle/>
          <a:p>
            <a:fld id="{8B467800-1C65-684A-B531-87F6E77AE50A}" type="slidenum">
              <a:rPr lang="en-US" smtClean="0"/>
              <a:t>4</a:t>
            </a:fld>
            <a:endParaRPr lang="en-US"/>
          </a:p>
        </p:txBody>
      </p:sp>
    </p:spTree>
    <p:extLst>
      <p:ext uri="{BB962C8B-B14F-4D97-AF65-F5344CB8AC3E}">
        <p14:creationId xmlns:p14="http://schemas.microsoft.com/office/powerpoint/2010/main" val="240330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UPDATE WITH HIS CONTENT</a:t>
            </a:r>
          </a:p>
        </p:txBody>
      </p:sp>
      <p:sp>
        <p:nvSpPr>
          <p:cNvPr id="4" name="Slide Number Placeholder 3"/>
          <p:cNvSpPr>
            <a:spLocks noGrp="1"/>
          </p:cNvSpPr>
          <p:nvPr>
            <p:ph type="sldNum" sz="quarter" idx="5"/>
          </p:nvPr>
        </p:nvSpPr>
        <p:spPr/>
        <p:txBody>
          <a:bodyPr/>
          <a:lstStyle/>
          <a:p>
            <a:fld id="{8B467800-1C65-684A-B531-87F6E77AE50A}" type="slidenum">
              <a:rPr lang="en-US" smtClean="0"/>
              <a:t>5</a:t>
            </a:fld>
            <a:endParaRPr lang="en-US"/>
          </a:p>
        </p:txBody>
      </p:sp>
    </p:spTree>
    <p:extLst>
      <p:ext uri="{BB962C8B-B14F-4D97-AF65-F5344CB8AC3E}">
        <p14:creationId xmlns:p14="http://schemas.microsoft.com/office/powerpoint/2010/main" val="2481121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Thanks, Geoff – port congestion is one of my favorite topics! But the fun doesn’t stop there! As most on this call are aware, the effort to deploy and maintain our fleet is no small feat!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managing thousands of installations each year, plus tens of thousands of installed locations, each member of Partner Ops is also responsible for driving key projects that increase our scaling velocity, minimize defects or delight our Partners. I’m so proud of the team for their many wins in 2021. A few are shown on the screen - if I listed them all, we’d likely be sitting here for days.</a:t>
            </a:r>
          </a:p>
          <a:p>
            <a:endParaRPr lang="en-US" dirty="0"/>
          </a:p>
        </p:txBody>
      </p:sp>
      <p:sp>
        <p:nvSpPr>
          <p:cNvPr id="4" name="Slide Number Placeholder 3"/>
          <p:cNvSpPr>
            <a:spLocks noGrp="1"/>
          </p:cNvSpPr>
          <p:nvPr>
            <p:ph type="sldNum" sz="quarter" idx="5"/>
          </p:nvPr>
        </p:nvSpPr>
        <p:spPr/>
        <p:txBody>
          <a:bodyPr/>
          <a:lstStyle/>
          <a:p>
            <a:fld id="{8B467800-1C65-684A-B531-87F6E77AE50A}" type="slidenum">
              <a:rPr lang="en-US" smtClean="0"/>
              <a:t>8</a:t>
            </a:fld>
            <a:endParaRPr lang="en-US"/>
          </a:p>
        </p:txBody>
      </p:sp>
    </p:spTree>
    <p:extLst>
      <p:ext uri="{BB962C8B-B14F-4D97-AF65-F5344CB8AC3E}">
        <p14:creationId xmlns:p14="http://schemas.microsoft.com/office/powerpoint/2010/main" val="397486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67800-1C65-684A-B531-87F6E77AE50A}" type="slidenum">
              <a:rPr lang="en-US" smtClean="0"/>
              <a:t>10</a:t>
            </a:fld>
            <a:endParaRPr lang="en-US"/>
          </a:p>
        </p:txBody>
      </p:sp>
    </p:spTree>
    <p:extLst>
      <p:ext uri="{BB962C8B-B14F-4D97-AF65-F5344CB8AC3E}">
        <p14:creationId xmlns:p14="http://schemas.microsoft.com/office/powerpoint/2010/main" val="116235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Strategic initiatives to improve scaling velocity:</a:t>
            </a:r>
          </a:p>
          <a:p>
            <a:pPr lvl="1"/>
            <a:r>
              <a:rPr lang="en-US" dirty="0"/>
              <a:t>Salesforce</a:t>
            </a:r>
          </a:p>
          <a:p>
            <a:pPr lvl="1"/>
            <a:r>
              <a:rPr lang="en-US" dirty="0"/>
              <a:t>3P vendor projects</a:t>
            </a:r>
          </a:p>
          <a:p>
            <a:endParaRPr lang="en-US" dirty="0"/>
          </a:p>
        </p:txBody>
      </p:sp>
      <p:sp>
        <p:nvSpPr>
          <p:cNvPr id="4" name="Slide Number Placeholder 3"/>
          <p:cNvSpPr>
            <a:spLocks noGrp="1"/>
          </p:cNvSpPr>
          <p:nvPr>
            <p:ph type="sldNum" sz="quarter" idx="5"/>
          </p:nvPr>
        </p:nvSpPr>
        <p:spPr/>
        <p:txBody>
          <a:bodyPr/>
          <a:lstStyle/>
          <a:p>
            <a:fld id="{8B467800-1C65-684A-B531-87F6E77AE50A}" type="slidenum">
              <a:rPr lang="en-US" smtClean="0"/>
              <a:t>11</a:t>
            </a:fld>
            <a:endParaRPr lang="en-US"/>
          </a:p>
        </p:txBody>
      </p:sp>
    </p:spTree>
    <p:extLst>
      <p:ext uri="{BB962C8B-B14F-4D97-AF65-F5344CB8AC3E}">
        <p14:creationId xmlns:p14="http://schemas.microsoft.com/office/powerpoint/2010/main" val="1700118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 changes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6EBC3C9-F2F4-6D42-A31F-59EB6D8637BB}" type="slidenum">
              <a:rPr lang="en-US" smtClean="0"/>
              <a:t>12</a:t>
            </a:fld>
            <a:endParaRPr lang="en-US" dirty="0"/>
          </a:p>
        </p:txBody>
      </p:sp>
    </p:spTree>
    <p:extLst>
      <p:ext uri="{BB962C8B-B14F-4D97-AF65-F5344CB8AC3E}">
        <p14:creationId xmlns:p14="http://schemas.microsoft.com/office/powerpoint/2010/main" val="2162280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 are a number of tools that we can deprecate with Salesforce launch</a:t>
            </a:r>
          </a:p>
        </p:txBody>
      </p:sp>
      <p:sp>
        <p:nvSpPr>
          <p:cNvPr id="4" name="Slide Number Placeholder 3"/>
          <p:cNvSpPr>
            <a:spLocks noGrp="1"/>
          </p:cNvSpPr>
          <p:nvPr>
            <p:ph type="sldNum" sz="quarter" idx="5"/>
          </p:nvPr>
        </p:nvSpPr>
        <p:spPr/>
        <p:txBody>
          <a:bodyPr/>
          <a:lstStyle/>
          <a:p>
            <a:fld id="{8B467800-1C65-684A-B531-87F6E77AE50A}" type="slidenum">
              <a:rPr lang="en-US" smtClean="0"/>
              <a:t>13</a:t>
            </a:fld>
            <a:endParaRPr lang="en-US"/>
          </a:p>
        </p:txBody>
      </p:sp>
    </p:spTree>
    <p:extLst>
      <p:ext uri="{BB962C8B-B14F-4D97-AF65-F5344CB8AC3E}">
        <p14:creationId xmlns:p14="http://schemas.microsoft.com/office/powerpoint/2010/main" val="144041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mary_Title Slide Dark">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8DBE0-C164-7641-A45B-DA367C0A7185}"/>
              </a:ext>
            </a:extLst>
          </p:cNvPr>
          <p:cNvSpPr>
            <a:spLocks noGrp="1"/>
          </p:cNvSpPr>
          <p:nvPr>
            <p:ph type="ctrTitle" hasCustomPrompt="1"/>
          </p:nvPr>
        </p:nvSpPr>
        <p:spPr>
          <a:xfrm>
            <a:off x="838200" y="3302000"/>
            <a:ext cx="9144000" cy="1650682"/>
          </a:xfrm>
        </p:spPr>
        <p:txBody>
          <a:bodyPr anchor="b"/>
          <a:lstStyle>
            <a:lvl1pPr algn="l">
              <a:defRPr sz="6000">
                <a:solidFill>
                  <a:schemeClr val="bg1"/>
                </a:solidFill>
              </a:defRPr>
            </a:lvl1pPr>
          </a:lstStyle>
          <a:p>
            <a:r>
              <a:rPr lang="en-US" dirty="0"/>
              <a:t>Dark background title,</a:t>
            </a:r>
            <a:br>
              <a:rPr lang="en-US" dirty="0"/>
            </a:br>
            <a:r>
              <a:rPr lang="en-US" dirty="0"/>
              <a:t>max two lines in length.</a:t>
            </a:r>
          </a:p>
        </p:txBody>
      </p:sp>
      <p:sp>
        <p:nvSpPr>
          <p:cNvPr id="3" name="Subtitle 2">
            <a:extLst>
              <a:ext uri="{FF2B5EF4-FFF2-40B4-BE49-F238E27FC236}">
                <a16:creationId xmlns:a16="http://schemas.microsoft.com/office/drawing/2014/main" id="{A66CD395-CB8C-0D46-B067-678600291214}"/>
              </a:ext>
            </a:extLst>
          </p:cNvPr>
          <p:cNvSpPr>
            <a:spLocks noGrp="1"/>
          </p:cNvSpPr>
          <p:nvPr>
            <p:ph type="subTitle" idx="1" hasCustomPrompt="1"/>
          </p:nvPr>
        </p:nvSpPr>
        <p:spPr>
          <a:xfrm>
            <a:off x="838200" y="5095558"/>
            <a:ext cx="9144000" cy="512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subtitle can go here, max one line, or leave it blank</a:t>
            </a:r>
          </a:p>
        </p:txBody>
      </p:sp>
    </p:spTree>
    <p:extLst>
      <p:ext uri="{BB962C8B-B14F-4D97-AF65-F5344CB8AC3E}">
        <p14:creationId xmlns:p14="http://schemas.microsoft.com/office/powerpoint/2010/main" val="2153001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3323DC9-DCF6-174C-95E4-1C08CD764C3D}"/>
              </a:ext>
            </a:extLst>
          </p:cNvPr>
          <p:cNvSpPr/>
          <p:nvPr userDrawn="1"/>
        </p:nvSpPr>
        <p:spPr>
          <a:xfrm>
            <a:off x="5205046" y="0"/>
            <a:ext cx="6986954" cy="6858000"/>
          </a:xfrm>
          <a:prstGeom prst="rect">
            <a:avLst/>
          </a:prstGeom>
          <a:solidFill>
            <a:srgbClr val="E8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39CE90-905C-B949-8B09-0C7619400A3F}"/>
              </a:ext>
            </a:extLst>
          </p:cNvPr>
          <p:cNvSpPr>
            <a:spLocks noGrp="1"/>
          </p:cNvSpPr>
          <p:nvPr>
            <p:ph type="title" hasCustomPrompt="1"/>
          </p:nvPr>
        </p:nvSpPr>
        <p:spPr>
          <a:xfrm>
            <a:off x="839788" y="750276"/>
            <a:ext cx="3932237" cy="1104900"/>
          </a:xfrm>
        </p:spPr>
        <p:txBody>
          <a:bodyPr anchor="b">
            <a:noAutofit/>
          </a:bodyPr>
          <a:lstStyle>
            <a:lvl1pPr>
              <a:defRPr sz="3600"/>
            </a:lvl1pPr>
          </a:lstStyle>
          <a:p>
            <a:r>
              <a:rPr lang="en-US" dirty="0"/>
              <a:t>Title goes here can be two lines</a:t>
            </a:r>
          </a:p>
        </p:txBody>
      </p:sp>
      <p:sp>
        <p:nvSpPr>
          <p:cNvPr id="3" name="Content Placeholder 2">
            <a:extLst>
              <a:ext uri="{FF2B5EF4-FFF2-40B4-BE49-F238E27FC236}">
                <a16:creationId xmlns:a16="http://schemas.microsoft.com/office/drawing/2014/main" id="{712F7486-A6ED-EF49-828D-E0865A05F251}"/>
              </a:ext>
            </a:extLst>
          </p:cNvPr>
          <p:cNvSpPr>
            <a:spLocks noGrp="1"/>
          </p:cNvSpPr>
          <p:nvPr>
            <p:ph idx="1" hasCustomPrompt="1"/>
          </p:nvPr>
        </p:nvSpPr>
        <p:spPr>
          <a:xfrm>
            <a:off x="5709138" y="750277"/>
            <a:ext cx="5646250" cy="51107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Add 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E9BABC-BB84-1A4C-B739-2DB7F5E0BB5E}"/>
              </a:ext>
            </a:extLst>
          </p:cNvPr>
          <p:cNvSpPr>
            <a:spLocks noGrp="1"/>
          </p:cNvSpPr>
          <p:nvPr>
            <p:ph type="body" sz="half" idx="2"/>
          </p:nvPr>
        </p:nvSpPr>
        <p:spPr>
          <a:xfrm>
            <a:off x="839788" y="2133601"/>
            <a:ext cx="3932237" cy="37353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D05D8975-2EAB-734A-B624-64A50F08502B}"/>
              </a:ext>
            </a:extLst>
          </p:cNvPr>
          <p:cNvSpPr>
            <a:spLocks noGrp="1"/>
          </p:cNvSpPr>
          <p:nvPr>
            <p:ph type="ftr" sz="quarter" idx="11"/>
          </p:nvPr>
        </p:nvSpPr>
        <p:spPr/>
        <p:txBody>
          <a:bodyPr/>
          <a:lstStyle/>
          <a:p>
            <a:r>
              <a:rPr lang="en-US" dirty="0"/>
              <a:t>AMAZON CONFIDENTIAL</a:t>
            </a:r>
          </a:p>
        </p:txBody>
      </p:sp>
      <p:sp>
        <p:nvSpPr>
          <p:cNvPr id="7" name="Slide Number Placeholder 6">
            <a:extLst>
              <a:ext uri="{FF2B5EF4-FFF2-40B4-BE49-F238E27FC236}">
                <a16:creationId xmlns:a16="http://schemas.microsoft.com/office/drawing/2014/main" id="{682B2C0A-0095-7B4D-8149-4F02CFBB578F}"/>
              </a:ext>
            </a:extLst>
          </p:cNvPr>
          <p:cNvSpPr>
            <a:spLocks noGrp="1"/>
          </p:cNvSpPr>
          <p:nvPr>
            <p:ph type="sldNum" sz="quarter" idx="12"/>
          </p:nvPr>
        </p:nvSpPr>
        <p:spPr/>
        <p:txBody>
          <a:bodyPr/>
          <a:lstStyle/>
          <a:p>
            <a:fld id="{B8B63564-5B79-3941-B051-F803BA2D811F}" type="slidenum">
              <a:rPr lang="en-US" smtClean="0"/>
              <a:t>‹#›</a:t>
            </a:fld>
            <a:endParaRPr lang="en-US"/>
          </a:p>
        </p:txBody>
      </p:sp>
      <p:pic>
        <p:nvPicPr>
          <p:cNvPr id="12" name="Picture 8">
            <a:extLst>
              <a:ext uri="{FF2B5EF4-FFF2-40B4-BE49-F238E27FC236}">
                <a16:creationId xmlns:a16="http://schemas.microsoft.com/office/drawing/2014/main" id="{ACD3E5E3-5F16-4042-9205-91FB030097B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4834" y="6377260"/>
            <a:ext cx="868458" cy="190637"/>
          </a:xfrm>
          <a:prstGeom prst="rect">
            <a:avLst/>
          </a:prstGeom>
        </p:spPr>
      </p:pic>
    </p:spTree>
    <p:extLst>
      <p:ext uri="{BB962C8B-B14F-4D97-AF65-F5344CB8AC3E}">
        <p14:creationId xmlns:p14="http://schemas.microsoft.com/office/powerpoint/2010/main" val="1257537814"/>
      </p:ext>
    </p:extLst>
  </p:cSld>
  <p:clrMapOvr>
    <a:masterClrMapping/>
  </p:clrMapOvr>
  <p:extLst>
    <p:ext uri="{DCECCB84-F9BA-43D5-87BE-67443E8EF086}">
      <p15:sldGuideLst xmlns:p15="http://schemas.microsoft.com/office/powerpoint/2012/main">
        <p15:guide id="1" orient="horz" pos="456" userDrawn="1">
          <p15:clr>
            <a:srgbClr val="FBAE40"/>
          </p15:clr>
        </p15:guide>
        <p15:guide id="2" orient="horz" pos="1176" userDrawn="1">
          <p15:clr>
            <a:srgbClr val="FBAE40"/>
          </p15:clr>
        </p15:guide>
        <p15:guide id="3" orient="horz" pos="13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8DC2F4-E7FA-4848-8DB2-35CABC128D26}"/>
              </a:ext>
            </a:extLst>
          </p:cNvPr>
          <p:cNvSpPr/>
          <p:nvPr userDrawn="1"/>
        </p:nvSpPr>
        <p:spPr>
          <a:xfrm>
            <a:off x="5498122" y="0"/>
            <a:ext cx="6693878" cy="6858000"/>
          </a:xfrm>
          <a:prstGeom prst="rect">
            <a:avLst/>
          </a:prstGeom>
          <a:solidFill>
            <a:srgbClr val="E8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2FB69-1B7C-2546-A44D-7577B5FA7930}"/>
              </a:ext>
            </a:extLst>
          </p:cNvPr>
          <p:cNvSpPr>
            <a:spLocks noGrp="1"/>
          </p:cNvSpPr>
          <p:nvPr>
            <p:ph type="title" hasCustomPrompt="1"/>
          </p:nvPr>
        </p:nvSpPr>
        <p:spPr>
          <a:xfrm>
            <a:off x="839788" y="750276"/>
            <a:ext cx="3932237" cy="1104900"/>
          </a:xfrm>
        </p:spPr>
        <p:txBody>
          <a:bodyPr anchor="b">
            <a:normAutofit/>
          </a:bodyPr>
          <a:lstStyle>
            <a:lvl1pPr>
              <a:defRPr sz="4000"/>
            </a:lvl1pPr>
          </a:lstStyle>
          <a:p>
            <a:r>
              <a:rPr lang="en-US" dirty="0"/>
              <a:t>Title goes here can be two lines</a:t>
            </a:r>
          </a:p>
        </p:txBody>
      </p:sp>
      <p:sp>
        <p:nvSpPr>
          <p:cNvPr id="3" name="Picture Placeholder 2">
            <a:extLst>
              <a:ext uri="{FF2B5EF4-FFF2-40B4-BE49-F238E27FC236}">
                <a16:creationId xmlns:a16="http://schemas.microsoft.com/office/drawing/2014/main" id="{AB88C12A-FE27-9B4E-9346-30F7BDBE3CB9}"/>
              </a:ext>
            </a:extLst>
          </p:cNvPr>
          <p:cNvSpPr>
            <a:spLocks noGrp="1"/>
          </p:cNvSpPr>
          <p:nvPr>
            <p:ph type="pic" idx="1" hasCustomPrompt="1"/>
          </p:nvPr>
        </p:nvSpPr>
        <p:spPr>
          <a:xfrm>
            <a:off x="6096000" y="723901"/>
            <a:ext cx="5259388" cy="513715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illustration </a:t>
            </a:r>
            <a:br>
              <a:rPr lang="en-US" dirty="0"/>
            </a:br>
            <a:r>
              <a:rPr lang="en-US" dirty="0"/>
              <a:t>or graphic with a transparent background. </a:t>
            </a:r>
            <a:br>
              <a:rPr lang="en-US" dirty="0"/>
            </a:br>
            <a:endParaRPr lang="en-US" dirty="0"/>
          </a:p>
          <a:p>
            <a:r>
              <a:rPr lang="en-US" dirty="0"/>
              <a:t>Color block can </a:t>
            </a:r>
            <a:br>
              <a:rPr lang="en-US" dirty="0"/>
            </a:br>
            <a:r>
              <a:rPr lang="en-US" dirty="0"/>
              <a:t>be deleted.</a:t>
            </a:r>
          </a:p>
        </p:txBody>
      </p:sp>
      <p:sp>
        <p:nvSpPr>
          <p:cNvPr id="4" name="Text Placeholder 3">
            <a:extLst>
              <a:ext uri="{FF2B5EF4-FFF2-40B4-BE49-F238E27FC236}">
                <a16:creationId xmlns:a16="http://schemas.microsoft.com/office/drawing/2014/main" id="{25D9C127-CC98-344B-8D2D-C353B14B4036}"/>
              </a:ext>
            </a:extLst>
          </p:cNvPr>
          <p:cNvSpPr>
            <a:spLocks noGrp="1"/>
          </p:cNvSpPr>
          <p:nvPr>
            <p:ph type="body" sz="half" idx="2"/>
          </p:nvPr>
        </p:nvSpPr>
        <p:spPr>
          <a:xfrm>
            <a:off x="839788" y="2133600"/>
            <a:ext cx="3932237" cy="37353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8997FD4F-1F3A-124C-8233-D1E068A95B82}"/>
              </a:ext>
            </a:extLst>
          </p:cNvPr>
          <p:cNvSpPr>
            <a:spLocks noGrp="1"/>
          </p:cNvSpPr>
          <p:nvPr>
            <p:ph type="ftr" sz="quarter" idx="11"/>
          </p:nvPr>
        </p:nvSpPr>
        <p:spPr/>
        <p:txBody>
          <a:bodyPr/>
          <a:lstStyle/>
          <a:p>
            <a:r>
              <a:rPr lang="en-US" dirty="0"/>
              <a:t>AMAZON CONFIDENTIAL</a:t>
            </a:r>
          </a:p>
        </p:txBody>
      </p:sp>
      <p:sp>
        <p:nvSpPr>
          <p:cNvPr id="7" name="Slide Number Placeholder 6">
            <a:extLst>
              <a:ext uri="{FF2B5EF4-FFF2-40B4-BE49-F238E27FC236}">
                <a16:creationId xmlns:a16="http://schemas.microsoft.com/office/drawing/2014/main" id="{F59FE4E8-AB0C-0448-8307-A9C751ED8F63}"/>
              </a:ext>
            </a:extLst>
          </p:cNvPr>
          <p:cNvSpPr>
            <a:spLocks noGrp="1"/>
          </p:cNvSpPr>
          <p:nvPr>
            <p:ph type="sldNum" sz="quarter" idx="12"/>
          </p:nvPr>
        </p:nvSpPr>
        <p:spPr/>
        <p:txBody>
          <a:bodyPr/>
          <a:lstStyle/>
          <a:p>
            <a:fld id="{B8B63564-5B79-3941-B051-F803BA2D811F}" type="slidenum">
              <a:rPr lang="en-US" smtClean="0"/>
              <a:t>‹#›</a:t>
            </a:fld>
            <a:endParaRPr lang="en-US"/>
          </a:p>
        </p:txBody>
      </p:sp>
      <p:pic>
        <p:nvPicPr>
          <p:cNvPr id="15" name="Picture 8">
            <a:extLst>
              <a:ext uri="{FF2B5EF4-FFF2-40B4-BE49-F238E27FC236}">
                <a16:creationId xmlns:a16="http://schemas.microsoft.com/office/drawing/2014/main" id="{179AD6D1-A8CA-4146-9139-B6148837CC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4834" y="6377260"/>
            <a:ext cx="868458" cy="190637"/>
          </a:xfrm>
          <a:prstGeom prst="rect">
            <a:avLst/>
          </a:prstGeom>
        </p:spPr>
      </p:pic>
    </p:spTree>
    <p:extLst>
      <p:ext uri="{BB962C8B-B14F-4D97-AF65-F5344CB8AC3E}">
        <p14:creationId xmlns:p14="http://schemas.microsoft.com/office/powerpoint/2010/main" val="765506401"/>
      </p:ext>
    </p:extLst>
  </p:cSld>
  <p:clrMapOvr>
    <a:masterClrMapping/>
  </p:clrMapOvr>
  <p:extLst>
    <p:ext uri="{DCECCB84-F9BA-43D5-87BE-67443E8EF086}">
      <p15:sldGuideLst xmlns:p15="http://schemas.microsoft.com/office/powerpoint/2012/main">
        <p15:guide id="1" orient="horz" pos="1176" userDrawn="1">
          <p15:clr>
            <a:srgbClr val="FBAE40"/>
          </p15:clr>
        </p15:guide>
        <p15:guide id="2" orient="horz" pos="1344" userDrawn="1">
          <p15:clr>
            <a:srgbClr val="FBAE40"/>
          </p15:clr>
        </p15:guide>
        <p15:guide id="3" orient="horz" pos="45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FB69-1B7C-2546-A44D-7577B5FA7930}"/>
              </a:ext>
            </a:extLst>
          </p:cNvPr>
          <p:cNvSpPr>
            <a:spLocks noGrp="1"/>
          </p:cNvSpPr>
          <p:nvPr>
            <p:ph type="title" hasCustomPrompt="1"/>
          </p:nvPr>
        </p:nvSpPr>
        <p:spPr>
          <a:xfrm>
            <a:off x="839788" y="750276"/>
            <a:ext cx="3932237" cy="1104900"/>
          </a:xfrm>
        </p:spPr>
        <p:txBody>
          <a:bodyPr anchor="b">
            <a:normAutofit/>
          </a:bodyPr>
          <a:lstStyle>
            <a:lvl1pPr>
              <a:defRPr sz="4000"/>
            </a:lvl1pPr>
          </a:lstStyle>
          <a:p>
            <a:r>
              <a:rPr lang="en-US" dirty="0"/>
              <a:t>Title goes here can be two lines</a:t>
            </a:r>
          </a:p>
        </p:txBody>
      </p:sp>
      <p:sp>
        <p:nvSpPr>
          <p:cNvPr id="3" name="Picture Placeholder 2">
            <a:extLst>
              <a:ext uri="{FF2B5EF4-FFF2-40B4-BE49-F238E27FC236}">
                <a16:creationId xmlns:a16="http://schemas.microsoft.com/office/drawing/2014/main" id="{AB88C12A-FE27-9B4E-9346-30F7BDBE3CB9}"/>
              </a:ext>
            </a:extLst>
          </p:cNvPr>
          <p:cNvSpPr>
            <a:spLocks noGrp="1"/>
          </p:cNvSpPr>
          <p:nvPr>
            <p:ph type="pic" idx="1" hasCustomPrompt="1"/>
          </p:nvPr>
        </p:nvSpPr>
        <p:spPr>
          <a:xfrm>
            <a:off x="5498123" y="0"/>
            <a:ext cx="6693877" cy="68580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a:t>
            </a:r>
            <a:br>
              <a:rPr lang="en-US" dirty="0"/>
            </a:br>
            <a:r>
              <a:rPr lang="en-US" dirty="0"/>
              <a:t>full bleed </a:t>
            </a:r>
            <a:br>
              <a:rPr lang="en-US" dirty="0"/>
            </a:br>
            <a:r>
              <a:rPr lang="en-US" dirty="0"/>
              <a:t>photo</a:t>
            </a:r>
          </a:p>
        </p:txBody>
      </p:sp>
      <p:sp>
        <p:nvSpPr>
          <p:cNvPr id="4" name="Text Placeholder 3">
            <a:extLst>
              <a:ext uri="{FF2B5EF4-FFF2-40B4-BE49-F238E27FC236}">
                <a16:creationId xmlns:a16="http://schemas.microsoft.com/office/drawing/2014/main" id="{25D9C127-CC98-344B-8D2D-C353B14B4036}"/>
              </a:ext>
            </a:extLst>
          </p:cNvPr>
          <p:cNvSpPr>
            <a:spLocks noGrp="1"/>
          </p:cNvSpPr>
          <p:nvPr>
            <p:ph type="body" sz="half" idx="2"/>
          </p:nvPr>
        </p:nvSpPr>
        <p:spPr>
          <a:xfrm>
            <a:off x="839788" y="2133600"/>
            <a:ext cx="3932237" cy="37353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8997FD4F-1F3A-124C-8233-D1E068A95B82}"/>
              </a:ext>
            </a:extLst>
          </p:cNvPr>
          <p:cNvSpPr>
            <a:spLocks noGrp="1"/>
          </p:cNvSpPr>
          <p:nvPr>
            <p:ph type="ftr" sz="quarter" idx="11"/>
          </p:nvPr>
        </p:nvSpPr>
        <p:spPr/>
        <p:txBody>
          <a:bodyPr/>
          <a:lstStyle/>
          <a:p>
            <a:r>
              <a:rPr lang="en-US" dirty="0"/>
              <a:t>AMAZON CONFIDENTIAL</a:t>
            </a:r>
          </a:p>
        </p:txBody>
      </p:sp>
      <p:sp>
        <p:nvSpPr>
          <p:cNvPr id="7" name="Slide Number Placeholder 6">
            <a:extLst>
              <a:ext uri="{FF2B5EF4-FFF2-40B4-BE49-F238E27FC236}">
                <a16:creationId xmlns:a16="http://schemas.microsoft.com/office/drawing/2014/main" id="{F59FE4E8-AB0C-0448-8307-A9C751ED8F63}"/>
              </a:ext>
            </a:extLst>
          </p:cNvPr>
          <p:cNvSpPr>
            <a:spLocks noGrp="1"/>
          </p:cNvSpPr>
          <p:nvPr>
            <p:ph type="sldNum" sz="quarter" idx="12"/>
          </p:nvPr>
        </p:nvSpPr>
        <p:spPr/>
        <p:txBody>
          <a:bodyPr/>
          <a:lstStyle/>
          <a:p>
            <a:fld id="{B8B63564-5B79-3941-B051-F803BA2D811F}" type="slidenum">
              <a:rPr lang="en-US" smtClean="0"/>
              <a:t>‹#›</a:t>
            </a:fld>
            <a:endParaRPr lang="en-US"/>
          </a:p>
        </p:txBody>
      </p:sp>
      <p:pic>
        <p:nvPicPr>
          <p:cNvPr id="9" name="Picture 8">
            <a:extLst>
              <a:ext uri="{FF2B5EF4-FFF2-40B4-BE49-F238E27FC236}">
                <a16:creationId xmlns:a16="http://schemas.microsoft.com/office/drawing/2014/main" id="{1AC849CF-DA43-8C46-B3B7-519BEB7D616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4834" y="6377260"/>
            <a:ext cx="868458" cy="190637"/>
          </a:xfrm>
          <a:prstGeom prst="rect">
            <a:avLst/>
          </a:prstGeom>
        </p:spPr>
      </p:pic>
    </p:spTree>
    <p:extLst>
      <p:ext uri="{BB962C8B-B14F-4D97-AF65-F5344CB8AC3E}">
        <p14:creationId xmlns:p14="http://schemas.microsoft.com/office/powerpoint/2010/main" val="1158557089"/>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1344">
          <p15:clr>
            <a:srgbClr val="FBAE40"/>
          </p15:clr>
        </p15:guide>
        <p15:guide id="3" orient="horz" pos="4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9CBF5-961F-5443-A9BC-E1F2D19D2AE1}"/>
              </a:ext>
            </a:extLst>
          </p:cNvPr>
          <p:cNvSpPr>
            <a:spLocks noGrp="1"/>
          </p:cNvSpPr>
          <p:nvPr>
            <p:ph type="title" hasCustomPrompt="1"/>
          </p:nvPr>
        </p:nvSpPr>
        <p:spPr/>
        <p:txBody>
          <a:bodyPr/>
          <a:lstStyle/>
          <a:p>
            <a:r>
              <a:rPr lang="en-US" dirty="0"/>
              <a:t>Slide Title Goes Here And Can Wrap To Max Two Lines</a:t>
            </a:r>
          </a:p>
        </p:txBody>
      </p:sp>
      <p:sp>
        <p:nvSpPr>
          <p:cNvPr id="3" name="Vertical Text Placeholder 2">
            <a:extLst>
              <a:ext uri="{FF2B5EF4-FFF2-40B4-BE49-F238E27FC236}">
                <a16:creationId xmlns:a16="http://schemas.microsoft.com/office/drawing/2014/main" id="{20866170-07DD-A144-821B-BE1351FE36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0D42C99-7826-FF44-8946-9F4620F5BADA}"/>
              </a:ext>
            </a:extLst>
          </p:cNvPr>
          <p:cNvSpPr>
            <a:spLocks noGrp="1"/>
          </p:cNvSpPr>
          <p:nvPr>
            <p:ph type="ftr" sz="quarter" idx="11"/>
          </p:nvPr>
        </p:nvSpPr>
        <p:spPr/>
        <p:txBody>
          <a:bodyPr/>
          <a:lstStyle/>
          <a:p>
            <a:r>
              <a:rPr lang="en-US" dirty="0"/>
              <a:t>AMAZON CONFIDENTIAL</a:t>
            </a:r>
          </a:p>
        </p:txBody>
      </p:sp>
      <p:sp>
        <p:nvSpPr>
          <p:cNvPr id="6" name="Slide Number Placeholder 5">
            <a:extLst>
              <a:ext uri="{FF2B5EF4-FFF2-40B4-BE49-F238E27FC236}">
                <a16:creationId xmlns:a16="http://schemas.microsoft.com/office/drawing/2014/main" id="{3AE35543-D1F3-5A48-AA3A-EA966CBB52B0}"/>
              </a:ext>
            </a:extLst>
          </p:cNvPr>
          <p:cNvSpPr>
            <a:spLocks noGrp="1"/>
          </p:cNvSpPr>
          <p:nvPr>
            <p:ph type="sldNum" sz="quarter" idx="12"/>
          </p:nvPr>
        </p:nvSpPr>
        <p:spPr/>
        <p:txBody>
          <a:bodyPr/>
          <a:lstStyle/>
          <a:p>
            <a:fld id="{B8B63564-5B79-3941-B051-F803BA2D811F}" type="slidenum">
              <a:rPr lang="en-US" smtClean="0"/>
              <a:t>‹#›</a:t>
            </a:fld>
            <a:endParaRPr lang="en-US"/>
          </a:p>
        </p:txBody>
      </p:sp>
      <p:pic>
        <p:nvPicPr>
          <p:cNvPr id="10" name="Picture 8">
            <a:extLst>
              <a:ext uri="{FF2B5EF4-FFF2-40B4-BE49-F238E27FC236}">
                <a16:creationId xmlns:a16="http://schemas.microsoft.com/office/drawing/2014/main" id="{1D9071EA-D252-BA4F-8892-D1888B35F90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4834" y="6377260"/>
            <a:ext cx="868458" cy="190637"/>
          </a:xfrm>
          <a:prstGeom prst="rect">
            <a:avLst/>
          </a:prstGeom>
        </p:spPr>
      </p:pic>
    </p:spTree>
    <p:extLst>
      <p:ext uri="{BB962C8B-B14F-4D97-AF65-F5344CB8AC3E}">
        <p14:creationId xmlns:p14="http://schemas.microsoft.com/office/powerpoint/2010/main" val="3206944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9B3ED9-8B6B-8247-B85C-63AFFE8BB4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9C25EA-400D-BE43-B072-23A70E84C3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6C59843-CDC7-1349-9FFD-032442D8B633}"/>
              </a:ext>
            </a:extLst>
          </p:cNvPr>
          <p:cNvSpPr>
            <a:spLocks noGrp="1"/>
          </p:cNvSpPr>
          <p:nvPr>
            <p:ph type="ftr" sz="quarter" idx="11"/>
          </p:nvPr>
        </p:nvSpPr>
        <p:spPr/>
        <p:txBody>
          <a:bodyPr/>
          <a:lstStyle/>
          <a:p>
            <a:r>
              <a:rPr lang="en-US" dirty="0"/>
              <a:t>AMAZON CONFIDENTIAL</a:t>
            </a:r>
          </a:p>
        </p:txBody>
      </p:sp>
      <p:sp>
        <p:nvSpPr>
          <p:cNvPr id="6" name="Slide Number Placeholder 5">
            <a:extLst>
              <a:ext uri="{FF2B5EF4-FFF2-40B4-BE49-F238E27FC236}">
                <a16:creationId xmlns:a16="http://schemas.microsoft.com/office/drawing/2014/main" id="{34B2F3E8-0A2B-9D4C-AC04-60E145FBA72F}"/>
              </a:ext>
            </a:extLst>
          </p:cNvPr>
          <p:cNvSpPr>
            <a:spLocks noGrp="1"/>
          </p:cNvSpPr>
          <p:nvPr>
            <p:ph type="sldNum" sz="quarter" idx="12"/>
          </p:nvPr>
        </p:nvSpPr>
        <p:spPr/>
        <p:txBody>
          <a:bodyPr/>
          <a:lstStyle/>
          <a:p>
            <a:fld id="{B8B63564-5B79-3941-B051-F803BA2D811F}" type="slidenum">
              <a:rPr lang="en-US" smtClean="0"/>
              <a:t>‹#›</a:t>
            </a:fld>
            <a:endParaRPr lang="en-US"/>
          </a:p>
        </p:txBody>
      </p:sp>
      <p:pic>
        <p:nvPicPr>
          <p:cNvPr id="10" name="Picture 8">
            <a:extLst>
              <a:ext uri="{FF2B5EF4-FFF2-40B4-BE49-F238E27FC236}">
                <a16:creationId xmlns:a16="http://schemas.microsoft.com/office/drawing/2014/main" id="{7657C6FF-E860-4947-B128-47E9CC366A0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4834" y="6377260"/>
            <a:ext cx="868458" cy="190637"/>
          </a:xfrm>
          <a:prstGeom prst="rect">
            <a:avLst/>
          </a:prstGeom>
        </p:spPr>
      </p:pic>
    </p:spTree>
    <p:extLst>
      <p:ext uri="{BB962C8B-B14F-4D97-AF65-F5344CB8AC3E}">
        <p14:creationId xmlns:p14="http://schemas.microsoft.com/office/powerpoint/2010/main" val="952685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35AC62-1E7F-BE46-97A7-B4848F3D2E4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754886" y="591495"/>
            <a:ext cx="2019905" cy="606852"/>
          </a:xfrm>
          <a:prstGeom prst="rect">
            <a:avLst/>
          </a:prstGeom>
        </p:spPr>
      </p:pic>
      <p:cxnSp>
        <p:nvCxnSpPr>
          <p:cNvPr id="13" name="Straight Connector 12"/>
          <p:cNvCxnSpPr/>
          <p:nvPr userDrawn="1"/>
        </p:nvCxnSpPr>
        <p:spPr>
          <a:xfrm>
            <a:off x="2833889" y="625128"/>
            <a:ext cx="0" cy="480039"/>
          </a:xfrm>
          <a:prstGeom prst="line">
            <a:avLst/>
          </a:prstGeom>
          <a:noFill/>
          <a:ln w="12700">
            <a:solidFill>
              <a:schemeClr val="tx2"/>
            </a:solidFill>
            <a:miter lim="800000"/>
          </a:ln>
          <a:effectLst/>
        </p:spPr>
        <p:style>
          <a:lnRef idx="1">
            <a:schemeClr val="accent1"/>
          </a:lnRef>
          <a:fillRef idx="3">
            <a:schemeClr val="accent1"/>
          </a:fillRef>
          <a:effectRef idx="2">
            <a:schemeClr val="accent1"/>
          </a:effectRef>
          <a:fontRef idx="minor">
            <a:schemeClr val="lt1"/>
          </a:fontRef>
        </p:style>
      </p:cxnSp>
      <p:sp>
        <p:nvSpPr>
          <p:cNvPr id="14" name="Text Placeholder 2"/>
          <p:cNvSpPr>
            <a:spLocks noGrp="1"/>
          </p:cNvSpPr>
          <p:nvPr>
            <p:ph type="body" sz="quarter" idx="10" hasCustomPrompt="1"/>
          </p:nvPr>
        </p:nvSpPr>
        <p:spPr>
          <a:xfrm>
            <a:off x="2946464" y="655567"/>
            <a:ext cx="4092491" cy="126639"/>
          </a:xfrm>
        </p:spPr>
        <p:txBody>
          <a:bodyPr wrap="none" anchor="ctr" anchorCtr="0">
            <a:noAutofit/>
          </a:bodyPr>
          <a:lstStyle>
            <a:lvl1pPr>
              <a:defRPr kumimoji="0" lang="en-US" sz="682" b="0" i="0" u="none" strike="noStrike" kern="1200" cap="none" spc="341" normalizeH="0" baseline="0" dirty="0" smtClean="0">
                <a:ln>
                  <a:noFill/>
                </a:ln>
                <a:gradFill>
                  <a:gsLst>
                    <a:gs pos="21000">
                      <a:srgbClr val="2F2F35"/>
                    </a:gs>
                    <a:gs pos="85000">
                      <a:srgbClr val="2F2F35"/>
                    </a:gs>
                  </a:gsLst>
                  <a:lin ang="5400000" scaled="1"/>
                </a:gradFill>
                <a:effectLst/>
                <a:uLnTx/>
                <a:uFillTx/>
                <a:latin typeface="Amazon Ember" panose="02000000000000000000" pitchFamily="2" charset="0"/>
                <a:ea typeface="Amazon Ember" panose="02000000000000000000" pitchFamily="2" charset="0"/>
                <a:cs typeface="Segoe UI" panose="020B0502040204020203" pitchFamily="34" charset="0"/>
              </a:defRPr>
            </a:lvl1pPr>
            <a:lvl5pPr>
              <a:defRPr/>
            </a:lvl5pPr>
          </a:lstStyle>
          <a:p>
            <a:pPr marL="0" lvl="0" indent="0" algn="l" defTabSz="498696" rtl="0" eaLnBrk="1" latinLnBrk="0" hangingPunct="1">
              <a:lnSpc>
                <a:spcPct val="90000"/>
              </a:lnSpc>
              <a:spcBef>
                <a:spcPts val="1636"/>
              </a:spcBef>
              <a:buFont typeface="Arial"/>
              <a:buNone/>
              <a:defRPr/>
            </a:pPr>
            <a:r>
              <a:rPr lang="en-US"/>
              <a:t>SECTION TITLE</a:t>
            </a:r>
            <a:endParaRPr lang="en-US" dirty="0"/>
          </a:p>
        </p:txBody>
      </p:sp>
      <p:sp>
        <p:nvSpPr>
          <p:cNvPr id="15" name="Text Placeholder 2"/>
          <p:cNvSpPr>
            <a:spLocks noGrp="1"/>
          </p:cNvSpPr>
          <p:nvPr>
            <p:ph type="body" sz="quarter" idx="11" hasCustomPrompt="1"/>
          </p:nvPr>
        </p:nvSpPr>
        <p:spPr>
          <a:xfrm>
            <a:off x="2946464" y="835758"/>
            <a:ext cx="4092491" cy="259672"/>
          </a:xfrm>
        </p:spPr>
        <p:txBody>
          <a:bodyPr wrap="none" lIns="128016" anchor="ctr" anchorCtr="0">
            <a:noAutofit/>
          </a:bodyPr>
          <a:lstStyle>
            <a:lvl1pPr marL="0" indent="0" algn="l" defTabSz="498696" rtl="0" eaLnBrk="1" latinLnBrk="0" hangingPunct="1">
              <a:spcBef>
                <a:spcPct val="20000"/>
              </a:spcBef>
              <a:buFont typeface="Arial"/>
              <a:buNone/>
              <a:defRPr kumimoji="0" lang="en-US" sz="1909" b="1" i="0" u="none" strike="noStrike" kern="1200" cap="none" spc="205" normalizeH="0" baseline="0" dirty="0">
                <a:ln>
                  <a:noFill/>
                </a:ln>
                <a:gradFill>
                  <a:gsLst>
                    <a:gs pos="21000">
                      <a:schemeClr val="tx2"/>
                    </a:gs>
                    <a:gs pos="85000">
                      <a:schemeClr val="tx2"/>
                    </a:gs>
                  </a:gsLst>
                  <a:lin ang="5400000" scaled="1"/>
                </a:gradFill>
                <a:effectLst/>
                <a:uLnTx/>
                <a:uFillTx/>
                <a:latin typeface="Amazon Ember" panose="020B0603020204020204" pitchFamily="34" charset="0"/>
                <a:ea typeface="Amazon Ember" panose="020B0603020204020204" pitchFamily="34" charset="0"/>
                <a:cs typeface="Amazon Ember" panose="020B0603020204020204" pitchFamily="34" charset="0"/>
              </a:defRPr>
            </a:lvl1pPr>
            <a:lvl5pPr>
              <a:defRPr/>
            </a:lvl5pPr>
          </a:lstStyle>
          <a:p>
            <a:pPr marL="0" lvl="0" indent="0" algn="l" defTabSz="498696" rtl="0" eaLnBrk="1" latinLnBrk="0" hangingPunct="1">
              <a:lnSpc>
                <a:spcPct val="90000"/>
              </a:lnSpc>
              <a:spcBef>
                <a:spcPts val="0"/>
              </a:spcBef>
              <a:spcAft>
                <a:spcPts val="0"/>
              </a:spcAft>
              <a:buFont typeface="Arial"/>
              <a:buNone/>
              <a:defRPr/>
            </a:pPr>
            <a:r>
              <a:rPr lang="en-US" dirty="0"/>
              <a:t>HEADLINE</a:t>
            </a:r>
          </a:p>
        </p:txBody>
      </p:sp>
      <p:sp>
        <p:nvSpPr>
          <p:cNvPr id="16" name="Slide Number Placeholder 29"/>
          <p:cNvSpPr txBox="1">
            <a:spLocks/>
          </p:cNvSpPr>
          <p:nvPr userDrawn="1"/>
        </p:nvSpPr>
        <p:spPr>
          <a:xfrm>
            <a:off x="11023600" y="6558990"/>
            <a:ext cx="809813" cy="299011"/>
          </a:xfrm>
          <a:prstGeom prst="rect">
            <a:avLst/>
          </a:prstGeom>
        </p:spPr>
        <p:txBody>
          <a:bodyPr vert="horz" lIns="0" tIns="49871" rIns="0" bIns="49871" rtlCol="0" anchor="t" anchorCtr="0"/>
          <a:lstStyle>
            <a:defPPr>
              <a:defRPr lang="en-US"/>
            </a:defPPr>
            <a:lvl1pPr marR="0" lvl="0" indent="0" algn="r" fontAlgn="auto">
              <a:lnSpc>
                <a:spcPct val="100000"/>
              </a:lnSpc>
              <a:spcBef>
                <a:spcPts val="0"/>
              </a:spcBef>
              <a:spcAft>
                <a:spcPts val="0"/>
              </a:spcAft>
              <a:buClrTx/>
              <a:buSzTx/>
              <a:buFontTx/>
              <a:buNone/>
              <a:tabLst/>
              <a:defRPr kumimoji="0" sz="1200" b="1" i="0" u="none" strike="noStrike" cap="all" spc="0" normalizeH="0" baseline="0">
                <a:ln>
                  <a:noFill/>
                </a:ln>
                <a:gradFill>
                  <a:gsLst>
                    <a:gs pos="59836">
                      <a:schemeClr val="tx1">
                        <a:lumMod val="75000"/>
                      </a:schemeClr>
                    </a:gs>
                    <a:gs pos="46000">
                      <a:schemeClr val="tx1">
                        <a:lumMod val="75000"/>
                      </a:schemeClr>
                    </a:gs>
                  </a:gsLst>
                  <a:lin ang="5400000" scaled="1"/>
                </a:gradFill>
                <a:effectLst/>
                <a:uLnTx/>
                <a:uFillTx/>
                <a:latin typeface="Segoe UI" panose="020B0502040204020203" pitchFamily="34" charset="0"/>
                <a:cs typeface="Segoe UI" panose="020B0502040204020203" pitchFamily="34" charset="0"/>
              </a:defRPr>
            </a:lvl1pPr>
            <a:lvl2pPr marL="731441" algn="l" defTabSz="731441" rtl="0" eaLnBrk="1" latinLnBrk="0" hangingPunct="1">
              <a:defRPr sz="2900" kern="1200">
                <a:solidFill>
                  <a:schemeClr val="tx1"/>
                </a:solidFill>
                <a:latin typeface="+mn-lt"/>
                <a:ea typeface="+mn-ea"/>
                <a:cs typeface="+mn-cs"/>
              </a:defRPr>
            </a:lvl2pPr>
            <a:lvl3pPr marL="1462881" algn="l" defTabSz="731441" rtl="0" eaLnBrk="1" latinLnBrk="0" hangingPunct="1">
              <a:defRPr sz="2900" kern="1200">
                <a:solidFill>
                  <a:schemeClr val="tx1"/>
                </a:solidFill>
                <a:latin typeface="+mn-lt"/>
                <a:ea typeface="+mn-ea"/>
                <a:cs typeface="+mn-cs"/>
              </a:defRPr>
            </a:lvl3pPr>
            <a:lvl4pPr marL="2194322" algn="l" defTabSz="731441" rtl="0" eaLnBrk="1" latinLnBrk="0" hangingPunct="1">
              <a:defRPr sz="2900" kern="1200">
                <a:solidFill>
                  <a:schemeClr val="tx1"/>
                </a:solidFill>
                <a:latin typeface="+mn-lt"/>
                <a:ea typeface="+mn-ea"/>
                <a:cs typeface="+mn-cs"/>
              </a:defRPr>
            </a:lvl4pPr>
            <a:lvl5pPr marL="2925761" algn="l" defTabSz="731441" rtl="0" eaLnBrk="1" latinLnBrk="0" hangingPunct="1">
              <a:defRPr sz="2900" kern="1200">
                <a:solidFill>
                  <a:schemeClr val="tx1"/>
                </a:solidFill>
                <a:latin typeface="+mn-lt"/>
                <a:ea typeface="+mn-ea"/>
                <a:cs typeface="+mn-cs"/>
              </a:defRPr>
            </a:lvl5pPr>
            <a:lvl6pPr marL="3657202" algn="l" defTabSz="731441" rtl="0" eaLnBrk="1" latinLnBrk="0" hangingPunct="1">
              <a:defRPr sz="2900" kern="1200">
                <a:solidFill>
                  <a:schemeClr val="tx1"/>
                </a:solidFill>
                <a:latin typeface="+mn-lt"/>
                <a:ea typeface="+mn-ea"/>
                <a:cs typeface="+mn-cs"/>
              </a:defRPr>
            </a:lvl6pPr>
            <a:lvl7pPr marL="4388642" algn="l" defTabSz="731441" rtl="0" eaLnBrk="1" latinLnBrk="0" hangingPunct="1">
              <a:defRPr sz="2900" kern="1200">
                <a:solidFill>
                  <a:schemeClr val="tx1"/>
                </a:solidFill>
                <a:latin typeface="+mn-lt"/>
                <a:ea typeface="+mn-ea"/>
                <a:cs typeface="+mn-cs"/>
              </a:defRPr>
            </a:lvl7pPr>
            <a:lvl8pPr marL="5120083" algn="l" defTabSz="731441" rtl="0" eaLnBrk="1" latinLnBrk="0" hangingPunct="1">
              <a:defRPr sz="2900" kern="1200">
                <a:solidFill>
                  <a:schemeClr val="tx1"/>
                </a:solidFill>
                <a:latin typeface="+mn-lt"/>
                <a:ea typeface="+mn-ea"/>
                <a:cs typeface="+mn-cs"/>
              </a:defRPr>
            </a:lvl8pPr>
            <a:lvl9pPr marL="5851522" algn="l" defTabSz="731441" rtl="0" eaLnBrk="1" latinLnBrk="0" hangingPunct="1">
              <a:defRPr sz="2900" kern="1200">
                <a:solidFill>
                  <a:schemeClr val="tx1"/>
                </a:solidFill>
                <a:latin typeface="+mn-lt"/>
                <a:ea typeface="+mn-ea"/>
                <a:cs typeface="+mn-cs"/>
              </a:defRPr>
            </a:lvl9pPr>
          </a:lstStyle>
          <a:p>
            <a:pPr lvl="0"/>
            <a:fld id="{4CBCE68E-177C-4375-BADE-A3A412806AB2}" type="slidenum">
              <a:rPr lang="en-US" sz="818" noProof="0" smtClean="0"/>
              <a:pPr lvl="0"/>
              <a:t>‹#›</a:t>
            </a:fld>
            <a:endParaRPr lang="en-US" sz="818" noProof="0" dirty="0"/>
          </a:p>
        </p:txBody>
      </p:sp>
      <p:sp>
        <p:nvSpPr>
          <p:cNvPr id="8" name="Rounded Rectangle 7">
            <a:extLst>
              <a:ext uri="{FF2B5EF4-FFF2-40B4-BE49-F238E27FC236}">
                <a16:creationId xmlns:a16="http://schemas.microsoft.com/office/drawing/2014/main" id="{A1943A8E-3125-C14A-B6C5-28DE322E1C03}"/>
              </a:ext>
            </a:extLst>
          </p:cNvPr>
          <p:cNvSpPr/>
          <p:nvPr userDrawn="1"/>
        </p:nvSpPr>
        <p:spPr>
          <a:xfrm>
            <a:off x="374887" y="311728"/>
            <a:ext cx="11458525" cy="6234545"/>
          </a:xfrm>
          <a:prstGeom prst="roundRect">
            <a:avLst>
              <a:gd name="adj" fmla="val 1755"/>
            </a:avLst>
          </a:prstGeom>
          <a:noFill/>
          <a:ln w="12700">
            <a:solidFill>
              <a:srgbClr val="1BA9D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pPr algn="ctr"/>
            <a:endParaRPr lang="en-US" sz="1227" dirty="0">
              <a:gradFill>
                <a:gsLst>
                  <a:gs pos="53097">
                    <a:schemeClr val="tx1"/>
                  </a:gs>
                  <a:gs pos="29000">
                    <a:schemeClr val="tx1"/>
                  </a:gs>
                </a:gsLst>
                <a:lin ang="5400000" scaled="1"/>
              </a:gradFill>
            </a:endParaRPr>
          </a:p>
        </p:txBody>
      </p:sp>
    </p:spTree>
    <p:extLst>
      <p:ext uri="{BB962C8B-B14F-4D97-AF65-F5344CB8AC3E}">
        <p14:creationId xmlns:p14="http://schemas.microsoft.com/office/powerpoint/2010/main" val="1915047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8DBE0-C164-7641-A45B-DA367C0A7185}"/>
              </a:ext>
            </a:extLst>
          </p:cNvPr>
          <p:cNvSpPr>
            <a:spLocks noGrp="1"/>
          </p:cNvSpPr>
          <p:nvPr>
            <p:ph type="ctrTitle" hasCustomPrompt="1"/>
          </p:nvPr>
        </p:nvSpPr>
        <p:spPr>
          <a:xfrm>
            <a:off x="1524000" y="3302000"/>
            <a:ext cx="9144000" cy="1650682"/>
          </a:xfrm>
        </p:spPr>
        <p:txBody>
          <a:bodyPr anchor="b"/>
          <a:lstStyle>
            <a:lvl1pPr algn="ctr">
              <a:defRPr sz="6000"/>
            </a:lvl1pPr>
          </a:lstStyle>
          <a:p>
            <a:r>
              <a:rPr lang="en-US" dirty="0"/>
              <a:t>Light background title,</a:t>
            </a:r>
            <a:br>
              <a:rPr lang="en-US" dirty="0"/>
            </a:br>
            <a:r>
              <a:rPr lang="en-US" dirty="0"/>
              <a:t>max two lines in length.</a:t>
            </a:r>
          </a:p>
        </p:txBody>
      </p:sp>
      <p:sp>
        <p:nvSpPr>
          <p:cNvPr id="3" name="Subtitle 2">
            <a:extLst>
              <a:ext uri="{FF2B5EF4-FFF2-40B4-BE49-F238E27FC236}">
                <a16:creationId xmlns:a16="http://schemas.microsoft.com/office/drawing/2014/main" id="{A66CD395-CB8C-0D46-B067-678600291214}"/>
              </a:ext>
            </a:extLst>
          </p:cNvPr>
          <p:cNvSpPr>
            <a:spLocks noGrp="1"/>
          </p:cNvSpPr>
          <p:nvPr>
            <p:ph type="subTitle" idx="1" hasCustomPrompt="1"/>
          </p:nvPr>
        </p:nvSpPr>
        <p:spPr>
          <a:xfrm>
            <a:off x="1524000" y="5095558"/>
            <a:ext cx="9144000" cy="512762"/>
          </a:xfrm>
        </p:spPr>
        <p:txBody>
          <a:bodyPr/>
          <a:lstStyle>
            <a:lvl1pPr marL="0" indent="0" algn="ctr">
              <a:buNone/>
              <a:defRPr sz="2400">
                <a:solidFill>
                  <a:srgbClr val="232F3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subtitle can go here, max one line, or leave it blank</a:t>
            </a:r>
          </a:p>
        </p:txBody>
      </p:sp>
    </p:spTree>
    <p:extLst>
      <p:ext uri="{BB962C8B-B14F-4D97-AF65-F5344CB8AC3E}">
        <p14:creationId xmlns:p14="http://schemas.microsoft.com/office/powerpoint/2010/main" val="2981101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96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B743-6FEE-BF48-BE10-D9B7B9B28589}"/>
              </a:ext>
            </a:extLst>
          </p:cNvPr>
          <p:cNvSpPr>
            <a:spLocks noGrp="1"/>
          </p:cNvSpPr>
          <p:nvPr>
            <p:ph type="title" hasCustomPrompt="1"/>
          </p:nvPr>
        </p:nvSpPr>
        <p:spPr>
          <a:xfrm>
            <a:off x="838200" y="1709738"/>
            <a:ext cx="10509249" cy="2852737"/>
          </a:xfrm>
        </p:spPr>
        <p:txBody>
          <a:bodyPr anchor="b">
            <a:normAutofit/>
          </a:bodyPr>
          <a:lstStyle>
            <a:lvl1pPr>
              <a:defRPr sz="4800">
                <a:solidFill>
                  <a:schemeClr val="bg1"/>
                </a:solidFill>
              </a:defRPr>
            </a:lvl1pPr>
          </a:lstStyle>
          <a:p>
            <a:r>
              <a:rPr lang="en-US" dirty="0"/>
              <a:t>Section Title Goes Here</a:t>
            </a:r>
          </a:p>
        </p:txBody>
      </p:sp>
      <p:sp>
        <p:nvSpPr>
          <p:cNvPr id="3" name="Text Placeholder 2">
            <a:extLst>
              <a:ext uri="{FF2B5EF4-FFF2-40B4-BE49-F238E27FC236}">
                <a16:creationId xmlns:a16="http://schemas.microsoft.com/office/drawing/2014/main" id="{746CE8AC-4B14-944B-A22F-3EB4892729A1}"/>
              </a:ext>
            </a:extLst>
          </p:cNvPr>
          <p:cNvSpPr>
            <a:spLocks noGrp="1"/>
          </p:cNvSpPr>
          <p:nvPr>
            <p:ph type="body" idx="1" hasCustomPrompt="1"/>
          </p:nvPr>
        </p:nvSpPr>
        <p:spPr>
          <a:xfrm>
            <a:off x="838200" y="4589463"/>
            <a:ext cx="10509250" cy="558799"/>
          </a:xfrm>
        </p:spPr>
        <p:txBody>
          <a:bodyPr>
            <a:normAutofit/>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Can Go Here Or Leave Blank</a:t>
            </a:r>
          </a:p>
        </p:txBody>
      </p:sp>
      <p:sp>
        <p:nvSpPr>
          <p:cNvPr id="5" name="Footer Placeholder 4">
            <a:extLst>
              <a:ext uri="{FF2B5EF4-FFF2-40B4-BE49-F238E27FC236}">
                <a16:creationId xmlns:a16="http://schemas.microsoft.com/office/drawing/2014/main" id="{B6E1C546-1F3E-8C4F-B482-55807EB375E5}"/>
              </a:ext>
            </a:extLst>
          </p:cNvPr>
          <p:cNvSpPr>
            <a:spLocks noGrp="1"/>
          </p:cNvSpPr>
          <p:nvPr>
            <p:ph type="ftr" sz="quarter" idx="11"/>
          </p:nvPr>
        </p:nvSpPr>
        <p:spPr/>
        <p:txBody>
          <a:bodyPr/>
          <a:lstStyle>
            <a:lvl1pPr>
              <a:defRPr>
                <a:solidFill>
                  <a:schemeClr val="bg1"/>
                </a:solidFill>
              </a:defRPr>
            </a:lvl1pPr>
          </a:lstStyle>
          <a:p>
            <a:r>
              <a:rPr lang="en-US"/>
              <a:t>AMAZON CONFIDENTIAL</a:t>
            </a:r>
            <a:endParaRPr lang="en-US" dirty="0"/>
          </a:p>
        </p:txBody>
      </p:sp>
      <p:sp>
        <p:nvSpPr>
          <p:cNvPr id="6" name="Slide Number Placeholder 5">
            <a:extLst>
              <a:ext uri="{FF2B5EF4-FFF2-40B4-BE49-F238E27FC236}">
                <a16:creationId xmlns:a16="http://schemas.microsoft.com/office/drawing/2014/main" id="{A46E26C4-9B2D-7146-9835-B8580C74BB67}"/>
              </a:ext>
            </a:extLst>
          </p:cNvPr>
          <p:cNvSpPr>
            <a:spLocks noGrp="1"/>
          </p:cNvSpPr>
          <p:nvPr>
            <p:ph type="sldNum" sz="quarter" idx="12"/>
          </p:nvPr>
        </p:nvSpPr>
        <p:spPr/>
        <p:txBody>
          <a:bodyPr/>
          <a:lstStyle>
            <a:lvl1pPr>
              <a:defRPr>
                <a:solidFill>
                  <a:schemeClr val="bg1"/>
                </a:solidFill>
              </a:defRPr>
            </a:lvl1pPr>
          </a:lstStyle>
          <a:p>
            <a:fld id="{B8B63564-5B79-3941-B051-F803BA2D811F}" type="slidenum">
              <a:rPr lang="en-US" smtClean="0"/>
              <a:pPr/>
              <a:t>‹#›</a:t>
            </a:fld>
            <a:endParaRPr lang="en-US"/>
          </a:p>
        </p:txBody>
      </p:sp>
      <p:pic>
        <p:nvPicPr>
          <p:cNvPr id="10" name="Picture 9">
            <a:extLst>
              <a:ext uri="{FF2B5EF4-FFF2-40B4-BE49-F238E27FC236}">
                <a16:creationId xmlns:a16="http://schemas.microsoft.com/office/drawing/2014/main" id="{B89FB72C-3CBA-414F-8907-21DDAFF07E5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4834" y="6377260"/>
            <a:ext cx="868458" cy="190637"/>
          </a:xfrm>
          <a:prstGeom prst="rect">
            <a:avLst/>
          </a:prstGeom>
        </p:spPr>
      </p:pic>
    </p:spTree>
    <p:extLst>
      <p:ext uri="{BB962C8B-B14F-4D97-AF65-F5344CB8AC3E}">
        <p14:creationId xmlns:p14="http://schemas.microsoft.com/office/powerpoint/2010/main" val="2808993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9DEB-65C9-F24B-9833-7140DEA94282}"/>
              </a:ext>
            </a:extLst>
          </p:cNvPr>
          <p:cNvSpPr>
            <a:spLocks noGrp="1"/>
          </p:cNvSpPr>
          <p:nvPr>
            <p:ph type="title" hasCustomPrompt="1"/>
          </p:nvPr>
        </p:nvSpPr>
        <p:spPr>
          <a:xfrm>
            <a:off x="838200" y="3302000"/>
            <a:ext cx="4530969" cy="1060083"/>
          </a:xfrm>
        </p:spPr>
        <p:txBody>
          <a:bodyPr>
            <a:normAutofit/>
          </a:bodyPr>
          <a:lstStyle>
            <a:lvl1pPr>
              <a:defRPr sz="6000">
                <a:solidFill>
                  <a:schemeClr val="bg1"/>
                </a:solidFill>
              </a:defRPr>
            </a:lvl1pPr>
          </a:lstStyle>
          <a:p>
            <a:r>
              <a:rPr lang="en-US" dirty="0"/>
              <a:t>Thank you</a:t>
            </a:r>
          </a:p>
        </p:txBody>
      </p:sp>
      <p:pic>
        <p:nvPicPr>
          <p:cNvPr id="14" name="Picture 8">
            <a:extLst>
              <a:ext uri="{FF2B5EF4-FFF2-40B4-BE49-F238E27FC236}">
                <a16:creationId xmlns:a16="http://schemas.microsoft.com/office/drawing/2014/main" id="{FD49EDE1-2ECA-F14C-AEE4-CA4958FAA2B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485342" y="6178939"/>
            <a:ext cx="868458" cy="190637"/>
          </a:xfrm>
          <a:prstGeom prst="rect">
            <a:avLst/>
          </a:prstGeom>
        </p:spPr>
      </p:pic>
    </p:spTree>
    <p:extLst>
      <p:ext uri="{BB962C8B-B14F-4D97-AF65-F5344CB8AC3E}">
        <p14:creationId xmlns:p14="http://schemas.microsoft.com/office/powerpoint/2010/main" val="2393835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8C7B-2AF1-A948-9C15-8BCB792A8D09}"/>
              </a:ext>
            </a:extLst>
          </p:cNvPr>
          <p:cNvSpPr>
            <a:spLocks noGrp="1"/>
          </p:cNvSpPr>
          <p:nvPr>
            <p:ph type="title" hasCustomPrompt="1"/>
          </p:nvPr>
        </p:nvSpPr>
        <p:spPr>
          <a:xfrm>
            <a:off x="838200" y="342900"/>
            <a:ext cx="6770077" cy="1104900"/>
          </a:xfrm>
        </p:spPr>
        <p:txBody>
          <a:bodyPr/>
          <a:lstStyle/>
          <a:p>
            <a:r>
              <a:rPr lang="en-US" dirty="0"/>
              <a:t>Slide Title Goes Here And Can Wrap To Max Two Lines</a:t>
            </a:r>
          </a:p>
        </p:txBody>
      </p:sp>
      <p:sp>
        <p:nvSpPr>
          <p:cNvPr id="3" name="Content Placeholder 2">
            <a:extLst>
              <a:ext uri="{FF2B5EF4-FFF2-40B4-BE49-F238E27FC236}">
                <a16:creationId xmlns:a16="http://schemas.microsoft.com/office/drawing/2014/main" id="{25C842BA-424A-D64F-9543-228A61FD845A}"/>
              </a:ext>
            </a:extLst>
          </p:cNvPr>
          <p:cNvSpPr>
            <a:spLocks noGrp="1"/>
          </p:cNvSpPr>
          <p:nvPr>
            <p:ph idx="1" hasCustomPrompt="1"/>
          </p:nvPr>
        </p:nvSpPr>
        <p:spPr>
          <a:xfrm>
            <a:off x="838200" y="1676400"/>
            <a:ext cx="10515600" cy="4500563"/>
          </a:xfrm>
        </p:spPr>
        <p:txBody>
          <a:bodyPr/>
          <a:lstStyle>
            <a:lvl1pPr marL="228600" indent="-228600">
              <a:buFont typeface="Arial" panose="020B0604020202020204" pitchFamily="34" charset="0"/>
              <a:buChar char="•"/>
              <a:defRPr/>
            </a:lvl1pPr>
            <a:lvl2pPr marL="685800" indent="-22860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dirty="0"/>
              <a:t>Add 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8768AE4-D38A-894C-A2E9-26F26328ED0F}"/>
              </a:ext>
            </a:extLst>
          </p:cNvPr>
          <p:cNvSpPr>
            <a:spLocks noGrp="1"/>
          </p:cNvSpPr>
          <p:nvPr>
            <p:ph type="ftr" sz="quarter" idx="11"/>
          </p:nvPr>
        </p:nvSpPr>
        <p:spPr/>
        <p:txBody>
          <a:bodyPr/>
          <a:lstStyle/>
          <a:p>
            <a:r>
              <a:rPr lang="en-US" dirty="0"/>
              <a:t>AMAZON CONFIDENTIAL</a:t>
            </a:r>
          </a:p>
        </p:txBody>
      </p:sp>
      <p:sp>
        <p:nvSpPr>
          <p:cNvPr id="6" name="Slide Number Placeholder 5">
            <a:extLst>
              <a:ext uri="{FF2B5EF4-FFF2-40B4-BE49-F238E27FC236}">
                <a16:creationId xmlns:a16="http://schemas.microsoft.com/office/drawing/2014/main" id="{796B1D8D-FE6B-7D45-A2DD-F09201D94A57}"/>
              </a:ext>
            </a:extLst>
          </p:cNvPr>
          <p:cNvSpPr>
            <a:spLocks noGrp="1"/>
          </p:cNvSpPr>
          <p:nvPr>
            <p:ph type="sldNum" sz="quarter" idx="12"/>
          </p:nvPr>
        </p:nvSpPr>
        <p:spPr/>
        <p:txBody>
          <a:bodyPr/>
          <a:lstStyle/>
          <a:p>
            <a:fld id="{B8B63564-5B79-3941-B051-F803BA2D811F}" type="slidenum">
              <a:rPr lang="en-US" smtClean="0"/>
              <a:t>‹#›</a:t>
            </a:fld>
            <a:endParaRPr lang="en-US"/>
          </a:p>
        </p:txBody>
      </p:sp>
      <p:pic>
        <p:nvPicPr>
          <p:cNvPr id="10" name="Picture 8">
            <a:extLst>
              <a:ext uri="{FF2B5EF4-FFF2-40B4-BE49-F238E27FC236}">
                <a16:creationId xmlns:a16="http://schemas.microsoft.com/office/drawing/2014/main" id="{AFB99D2F-49C9-6E40-AC96-34F9E04B3C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4834" y="6377260"/>
            <a:ext cx="868458" cy="190637"/>
          </a:xfrm>
          <a:prstGeom prst="rect">
            <a:avLst/>
          </a:prstGeom>
        </p:spPr>
      </p:pic>
    </p:spTree>
    <p:extLst>
      <p:ext uri="{BB962C8B-B14F-4D97-AF65-F5344CB8AC3E}">
        <p14:creationId xmlns:p14="http://schemas.microsoft.com/office/powerpoint/2010/main" val="1115578748"/>
      </p:ext>
    </p:extLst>
  </p:cSld>
  <p:clrMapOvr>
    <a:masterClrMapping/>
  </p:clrMapOvr>
  <p:extLst>
    <p:ext uri="{DCECCB84-F9BA-43D5-87BE-67443E8EF086}">
      <p15:sldGuideLst xmlns:p15="http://schemas.microsoft.com/office/powerpoint/2012/main">
        <p15:guide id="1" orient="horz" pos="912">
          <p15:clr>
            <a:srgbClr val="FBAE40"/>
          </p15:clr>
        </p15:guide>
        <p15:guide id="2" orient="horz" pos="1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ECA4-3AAA-DA40-80A9-B0B4C6A578FE}"/>
              </a:ext>
            </a:extLst>
          </p:cNvPr>
          <p:cNvSpPr>
            <a:spLocks noGrp="1"/>
          </p:cNvSpPr>
          <p:nvPr>
            <p:ph type="title" hasCustomPrompt="1"/>
          </p:nvPr>
        </p:nvSpPr>
        <p:spPr/>
        <p:txBody>
          <a:bodyPr/>
          <a:lstStyle/>
          <a:p>
            <a:r>
              <a:rPr lang="en-US" dirty="0"/>
              <a:t>Slide Title Goes Here And Can Wrap To Max Two Lines</a:t>
            </a:r>
          </a:p>
        </p:txBody>
      </p:sp>
      <p:sp>
        <p:nvSpPr>
          <p:cNvPr id="3" name="Content Placeholder 2">
            <a:extLst>
              <a:ext uri="{FF2B5EF4-FFF2-40B4-BE49-F238E27FC236}">
                <a16:creationId xmlns:a16="http://schemas.microsoft.com/office/drawing/2014/main" id="{5040A413-C01D-A644-8004-4910A9F45720}"/>
              </a:ext>
            </a:extLst>
          </p:cNvPr>
          <p:cNvSpPr>
            <a:spLocks noGrp="1"/>
          </p:cNvSpPr>
          <p:nvPr>
            <p:ph sz="half" idx="1" hasCustomPrompt="1"/>
          </p:nvPr>
        </p:nvSpPr>
        <p:spPr>
          <a:xfrm>
            <a:off x="838200" y="1676400"/>
            <a:ext cx="5181600" cy="4500563"/>
          </a:xfrm>
        </p:spPr>
        <p:txBody>
          <a:bodyPr/>
          <a:lstStyle/>
          <a:p>
            <a:pPr lvl="0"/>
            <a:r>
              <a:rPr lang="en-US" dirty="0"/>
              <a:t>Add 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92CD07F-8A27-6546-A38D-39E082BE83C8}"/>
              </a:ext>
            </a:extLst>
          </p:cNvPr>
          <p:cNvSpPr>
            <a:spLocks noGrp="1"/>
          </p:cNvSpPr>
          <p:nvPr>
            <p:ph sz="half" idx="2" hasCustomPrompt="1"/>
          </p:nvPr>
        </p:nvSpPr>
        <p:spPr>
          <a:xfrm>
            <a:off x="6172200" y="1676400"/>
            <a:ext cx="5181600" cy="4500563"/>
          </a:xfrm>
        </p:spPr>
        <p:txBody>
          <a:bodyPr/>
          <a:lstStyle/>
          <a:p>
            <a:pPr lvl="0"/>
            <a:r>
              <a:rPr lang="en-US" dirty="0"/>
              <a:t>Add 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B341729-0A2B-1F44-9459-2EB7C84C5FDE}"/>
              </a:ext>
            </a:extLst>
          </p:cNvPr>
          <p:cNvSpPr>
            <a:spLocks noGrp="1"/>
          </p:cNvSpPr>
          <p:nvPr>
            <p:ph type="ftr" sz="quarter" idx="11"/>
          </p:nvPr>
        </p:nvSpPr>
        <p:spPr/>
        <p:txBody>
          <a:bodyPr/>
          <a:lstStyle/>
          <a:p>
            <a:r>
              <a:rPr lang="en-US" dirty="0"/>
              <a:t>AMAZON CONFIDENTIAL</a:t>
            </a:r>
          </a:p>
        </p:txBody>
      </p:sp>
      <p:sp>
        <p:nvSpPr>
          <p:cNvPr id="7" name="Slide Number Placeholder 6">
            <a:extLst>
              <a:ext uri="{FF2B5EF4-FFF2-40B4-BE49-F238E27FC236}">
                <a16:creationId xmlns:a16="http://schemas.microsoft.com/office/drawing/2014/main" id="{00DDD4A9-9F01-9147-911B-EBF389E83824}"/>
              </a:ext>
            </a:extLst>
          </p:cNvPr>
          <p:cNvSpPr>
            <a:spLocks noGrp="1"/>
          </p:cNvSpPr>
          <p:nvPr>
            <p:ph type="sldNum" sz="quarter" idx="12"/>
          </p:nvPr>
        </p:nvSpPr>
        <p:spPr/>
        <p:txBody>
          <a:bodyPr/>
          <a:lstStyle/>
          <a:p>
            <a:fld id="{B8B63564-5B79-3941-B051-F803BA2D811F}" type="slidenum">
              <a:rPr lang="en-US" smtClean="0"/>
              <a:t>‹#›</a:t>
            </a:fld>
            <a:endParaRPr lang="en-US"/>
          </a:p>
        </p:txBody>
      </p:sp>
      <p:pic>
        <p:nvPicPr>
          <p:cNvPr id="12" name="Picture 8">
            <a:extLst>
              <a:ext uri="{FF2B5EF4-FFF2-40B4-BE49-F238E27FC236}">
                <a16:creationId xmlns:a16="http://schemas.microsoft.com/office/drawing/2014/main" id="{CC2C0A84-90C9-3E4A-8A6F-AA121EB6F67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4834" y="6377260"/>
            <a:ext cx="868458" cy="190637"/>
          </a:xfrm>
          <a:prstGeom prst="rect">
            <a:avLst/>
          </a:prstGeom>
        </p:spPr>
      </p:pic>
    </p:spTree>
    <p:extLst>
      <p:ext uri="{BB962C8B-B14F-4D97-AF65-F5344CB8AC3E}">
        <p14:creationId xmlns:p14="http://schemas.microsoft.com/office/powerpoint/2010/main" val="1556411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1136-4832-0C40-99D5-B5B81A52CDB8}"/>
              </a:ext>
            </a:extLst>
          </p:cNvPr>
          <p:cNvSpPr>
            <a:spLocks noGrp="1"/>
          </p:cNvSpPr>
          <p:nvPr>
            <p:ph type="title" hasCustomPrompt="1"/>
          </p:nvPr>
        </p:nvSpPr>
        <p:spPr>
          <a:xfrm>
            <a:off x="839788" y="365125"/>
            <a:ext cx="6534027" cy="1082675"/>
          </a:xfrm>
        </p:spPr>
        <p:txBody>
          <a:bodyPr/>
          <a:lstStyle/>
          <a:p>
            <a:r>
              <a:rPr lang="en-US" dirty="0"/>
              <a:t>Slide Title Goes Here And Can Wrap To Max Two Lines</a:t>
            </a:r>
          </a:p>
        </p:txBody>
      </p:sp>
      <p:sp>
        <p:nvSpPr>
          <p:cNvPr id="3" name="Text Placeholder 2">
            <a:extLst>
              <a:ext uri="{FF2B5EF4-FFF2-40B4-BE49-F238E27FC236}">
                <a16:creationId xmlns:a16="http://schemas.microsoft.com/office/drawing/2014/main" id="{C25D53D5-222A-F743-B904-49AD9C3E7651}"/>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subtitle goes here</a:t>
            </a:r>
          </a:p>
        </p:txBody>
      </p:sp>
      <p:sp>
        <p:nvSpPr>
          <p:cNvPr id="4" name="Content Placeholder 3">
            <a:extLst>
              <a:ext uri="{FF2B5EF4-FFF2-40B4-BE49-F238E27FC236}">
                <a16:creationId xmlns:a16="http://schemas.microsoft.com/office/drawing/2014/main" id="{83E8F9AB-C17D-4245-884E-09A1CF4472BF}"/>
              </a:ext>
            </a:extLst>
          </p:cNvPr>
          <p:cNvSpPr>
            <a:spLocks noGrp="1"/>
          </p:cNvSpPr>
          <p:nvPr>
            <p:ph sz="half" idx="2" hasCustomPrompt="1"/>
          </p:nvPr>
        </p:nvSpPr>
        <p:spPr>
          <a:xfrm>
            <a:off x="839788" y="2672079"/>
            <a:ext cx="5157787" cy="3517583"/>
          </a:xfrm>
        </p:spPr>
        <p:txBody>
          <a:bodyPr/>
          <a:lstStyle/>
          <a:p>
            <a:pPr lvl="0"/>
            <a:r>
              <a:rPr lang="en-US" dirty="0"/>
              <a:t>Add 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75A8FBD-BD79-024B-A17F-37CB62270162}"/>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subtitle goes here</a:t>
            </a:r>
          </a:p>
        </p:txBody>
      </p:sp>
      <p:sp>
        <p:nvSpPr>
          <p:cNvPr id="6" name="Content Placeholder 5">
            <a:extLst>
              <a:ext uri="{FF2B5EF4-FFF2-40B4-BE49-F238E27FC236}">
                <a16:creationId xmlns:a16="http://schemas.microsoft.com/office/drawing/2014/main" id="{86F790AE-F3C8-2345-A2F1-24090712F454}"/>
              </a:ext>
            </a:extLst>
          </p:cNvPr>
          <p:cNvSpPr>
            <a:spLocks noGrp="1"/>
          </p:cNvSpPr>
          <p:nvPr>
            <p:ph sz="quarter" idx="4" hasCustomPrompt="1"/>
          </p:nvPr>
        </p:nvSpPr>
        <p:spPr>
          <a:xfrm>
            <a:off x="6172200" y="2672079"/>
            <a:ext cx="5183188" cy="3517583"/>
          </a:xfrm>
        </p:spPr>
        <p:txBody>
          <a:bodyPr/>
          <a:lstStyle/>
          <a:p>
            <a:pPr lvl="0"/>
            <a:r>
              <a:rPr lang="en-US" dirty="0"/>
              <a:t>Add 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9673BF26-EB7D-8946-B99A-4C1195E2E6FA}"/>
              </a:ext>
            </a:extLst>
          </p:cNvPr>
          <p:cNvSpPr>
            <a:spLocks noGrp="1"/>
          </p:cNvSpPr>
          <p:nvPr>
            <p:ph type="ftr" sz="quarter" idx="11"/>
          </p:nvPr>
        </p:nvSpPr>
        <p:spPr/>
        <p:txBody>
          <a:bodyPr/>
          <a:lstStyle/>
          <a:p>
            <a:r>
              <a:rPr lang="en-US" dirty="0"/>
              <a:t>AMAZON CONFIDENTIAL</a:t>
            </a:r>
          </a:p>
        </p:txBody>
      </p:sp>
      <p:sp>
        <p:nvSpPr>
          <p:cNvPr id="9" name="Slide Number Placeholder 8">
            <a:extLst>
              <a:ext uri="{FF2B5EF4-FFF2-40B4-BE49-F238E27FC236}">
                <a16:creationId xmlns:a16="http://schemas.microsoft.com/office/drawing/2014/main" id="{A29C6C2D-C4C4-1441-B81C-7272E37D00D8}"/>
              </a:ext>
            </a:extLst>
          </p:cNvPr>
          <p:cNvSpPr>
            <a:spLocks noGrp="1"/>
          </p:cNvSpPr>
          <p:nvPr>
            <p:ph type="sldNum" sz="quarter" idx="12"/>
          </p:nvPr>
        </p:nvSpPr>
        <p:spPr/>
        <p:txBody>
          <a:bodyPr/>
          <a:lstStyle/>
          <a:p>
            <a:fld id="{B8B63564-5B79-3941-B051-F803BA2D811F}" type="slidenum">
              <a:rPr lang="en-US" smtClean="0"/>
              <a:t>‹#›</a:t>
            </a:fld>
            <a:endParaRPr lang="en-US"/>
          </a:p>
        </p:txBody>
      </p:sp>
      <p:pic>
        <p:nvPicPr>
          <p:cNvPr id="14" name="Picture 8">
            <a:extLst>
              <a:ext uri="{FF2B5EF4-FFF2-40B4-BE49-F238E27FC236}">
                <a16:creationId xmlns:a16="http://schemas.microsoft.com/office/drawing/2014/main" id="{D91F901C-2B03-D043-A8FD-C38961F0C08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4834" y="6377260"/>
            <a:ext cx="868458" cy="190637"/>
          </a:xfrm>
          <a:prstGeom prst="rect">
            <a:avLst/>
          </a:prstGeom>
        </p:spPr>
      </p:pic>
    </p:spTree>
    <p:extLst>
      <p:ext uri="{BB962C8B-B14F-4D97-AF65-F5344CB8AC3E}">
        <p14:creationId xmlns:p14="http://schemas.microsoft.com/office/powerpoint/2010/main" val="1600409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F7CB938-1246-4343-A083-0898F4AAEB73}"/>
              </a:ext>
            </a:extLst>
          </p:cNvPr>
          <p:cNvSpPr>
            <a:spLocks noGrp="1"/>
          </p:cNvSpPr>
          <p:nvPr>
            <p:ph type="title" hasCustomPrompt="1"/>
          </p:nvPr>
        </p:nvSpPr>
        <p:spPr>
          <a:xfrm>
            <a:off x="838201" y="365125"/>
            <a:ext cx="6534026" cy="1082675"/>
          </a:xfrm>
        </p:spPr>
        <p:txBody>
          <a:bodyPr anchor="ctr">
            <a:noAutofit/>
          </a:bodyPr>
          <a:lstStyle>
            <a:lvl1pPr>
              <a:defRPr sz="3600"/>
            </a:lvl1pPr>
          </a:lstStyle>
          <a:p>
            <a:r>
              <a:rPr lang="en-US" dirty="0"/>
              <a:t>Slide Title Goes Here And Can Wrap To Two Lines</a:t>
            </a:r>
          </a:p>
        </p:txBody>
      </p:sp>
      <p:sp>
        <p:nvSpPr>
          <p:cNvPr id="15" name="Footer Placeholder 7">
            <a:extLst>
              <a:ext uri="{FF2B5EF4-FFF2-40B4-BE49-F238E27FC236}">
                <a16:creationId xmlns:a16="http://schemas.microsoft.com/office/drawing/2014/main" id="{7CAEDF14-BCE5-7648-A81E-3DFB54391CA7}"/>
              </a:ext>
            </a:extLst>
          </p:cNvPr>
          <p:cNvSpPr>
            <a:spLocks noGrp="1"/>
          </p:cNvSpPr>
          <p:nvPr>
            <p:ph type="ftr" sz="quarter" idx="11"/>
          </p:nvPr>
        </p:nvSpPr>
        <p:spPr>
          <a:xfrm>
            <a:off x="8546123" y="6359529"/>
            <a:ext cx="2340541" cy="365125"/>
          </a:xfrm>
        </p:spPr>
        <p:txBody>
          <a:bodyPr/>
          <a:lstStyle/>
          <a:p>
            <a:r>
              <a:rPr lang="en-US" dirty="0"/>
              <a:t>AMAZON CONFIDENTIAL</a:t>
            </a:r>
          </a:p>
        </p:txBody>
      </p:sp>
      <p:sp>
        <p:nvSpPr>
          <p:cNvPr id="16" name="Slide Number Placeholder 8">
            <a:extLst>
              <a:ext uri="{FF2B5EF4-FFF2-40B4-BE49-F238E27FC236}">
                <a16:creationId xmlns:a16="http://schemas.microsoft.com/office/drawing/2014/main" id="{7545775D-1FF5-8142-B83B-A8EE39A1FB85}"/>
              </a:ext>
            </a:extLst>
          </p:cNvPr>
          <p:cNvSpPr>
            <a:spLocks noGrp="1"/>
          </p:cNvSpPr>
          <p:nvPr>
            <p:ph type="sldNum" sz="quarter" idx="12"/>
          </p:nvPr>
        </p:nvSpPr>
        <p:spPr>
          <a:xfrm>
            <a:off x="10902462" y="6359529"/>
            <a:ext cx="451338" cy="365125"/>
          </a:xfrm>
        </p:spPr>
        <p:txBody>
          <a:bodyPr/>
          <a:lstStyle/>
          <a:p>
            <a:fld id="{B8B63564-5B79-3941-B051-F803BA2D811F}" type="slidenum">
              <a:rPr lang="en-US" smtClean="0"/>
              <a:t>‹#›</a:t>
            </a:fld>
            <a:endParaRPr lang="en-US"/>
          </a:p>
        </p:txBody>
      </p:sp>
      <p:pic>
        <p:nvPicPr>
          <p:cNvPr id="17" name="Picture 8">
            <a:extLst>
              <a:ext uri="{FF2B5EF4-FFF2-40B4-BE49-F238E27FC236}">
                <a16:creationId xmlns:a16="http://schemas.microsoft.com/office/drawing/2014/main" id="{BA6E7BBA-A9FA-2146-9A2F-B9E59B8E010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4834" y="6377260"/>
            <a:ext cx="868458" cy="190637"/>
          </a:xfrm>
          <a:prstGeom prst="rect">
            <a:avLst/>
          </a:prstGeom>
        </p:spPr>
      </p:pic>
    </p:spTree>
    <p:extLst>
      <p:ext uri="{BB962C8B-B14F-4D97-AF65-F5344CB8AC3E}">
        <p14:creationId xmlns:p14="http://schemas.microsoft.com/office/powerpoint/2010/main" val="1306782046"/>
      </p:ext>
    </p:extLst>
  </p:cSld>
  <p:clrMapOvr>
    <a:masterClrMapping/>
  </p:clrMapOvr>
  <p:extLst>
    <p:ext uri="{DCECCB84-F9BA-43D5-87BE-67443E8EF086}">
      <p15:sldGuideLst xmlns:p15="http://schemas.microsoft.com/office/powerpoint/2012/main">
        <p15:guide id="1" orient="horz" pos="415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F4D2962-D9EA-BF41-9671-252BBD23079F}"/>
              </a:ext>
            </a:extLst>
          </p:cNvPr>
          <p:cNvSpPr>
            <a:spLocks noGrp="1"/>
          </p:cNvSpPr>
          <p:nvPr>
            <p:ph type="ftr" sz="quarter" idx="11"/>
          </p:nvPr>
        </p:nvSpPr>
        <p:spPr/>
        <p:txBody>
          <a:bodyPr/>
          <a:lstStyle/>
          <a:p>
            <a:r>
              <a:rPr lang="en-US" dirty="0"/>
              <a:t>AMAZON CONFIDENTIAL</a:t>
            </a:r>
          </a:p>
        </p:txBody>
      </p:sp>
      <p:sp>
        <p:nvSpPr>
          <p:cNvPr id="4" name="Slide Number Placeholder 3">
            <a:extLst>
              <a:ext uri="{FF2B5EF4-FFF2-40B4-BE49-F238E27FC236}">
                <a16:creationId xmlns:a16="http://schemas.microsoft.com/office/drawing/2014/main" id="{FA58783F-7A03-2945-864F-BBA8E2FD5E7F}"/>
              </a:ext>
            </a:extLst>
          </p:cNvPr>
          <p:cNvSpPr>
            <a:spLocks noGrp="1"/>
          </p:cNvSpPr>
          <p:nvPr>
            <p:ph type="sldNum" sz="quarter" idx="12"/>
          </p:nvPr>
        </p:nvSpPr>
        <p:spPr/>
        <p:txBody>
          <a:bodyPr/>
          <a:lstStyle/>
          <a:p>
            <a:fld id="{B8B63564-5B79-3941-B051-F803BA2D811F}" type="slidenum">
              <a:rPr lang="en-US" smtClean="0"/>
              <a:t>‹#›</a:t>
            </a:fld>
            <a:endParaRPr lang="en-US"/>
          </a:p>
        </p:txBody>
      </p:sp>
      <p:pic>
        <p:nvPicPr>
          <p:cNvPr id="9" name="Picture 8">
            <a:extLst>
              <a:ext uri="{FF2B5EF4-FFF2-40B4-BE49-F238E27FC236}">
                <a16:creationId xmlns:a16="http://schemas.microsoft.com/office/drawing/2014/main" id="{12F16F5B-7AA5-094A-8F94-CD408EB4789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4834" y="6377260"/>
            <a:ext cx="868458" cy="190637"/>
          </a:xfrm>
          <a:prstGeom prst="rect">
            <a:avLst/>
          </a:prstGeom>
        </p:spPr>
      </p:pic>
    </p:spTree>
    <p:extLst>
      <p:ext uri="{BB962C8B-B14F-4D97-AF65-F5344CB8AC3E}">
        <p14:creationId xmlns:p14="http://schemas.microsoft.com/office/powerpoint/2010/main" val="2135369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A33873-8F0E-DD4E-843D-839C532C7223}"/>
              </a:ext>
            </a:extLst>
          </p:cNvPr>
          <p:cNvSpPr>
            <a:spLocks noGrp="1"/>
          </p:cNvSpPr>
          <p:nvPr>
            <p:ph type="title"/>
          </p:nvPr>
        </p:nvSpPr>
        <p:spPr>
          <a:xfrm>
            <a:off x="838200" y="365125"/>
            <a:ext cx="6770077" cy="10768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4E835E-FB05-A04D-9288-84E5171DBE69}"/>
              </a:ext>
            </a:extLst>
          </p:cNvPr>
          <p:cNvSpPr>
            <a:spLocks noGrp="1"/>
          </p:cNvSpPr>
          <p:nvPr>
            <p:ph type="body" idx="1"/>
          </p:nvPr>
        </p:nvSpPr>
        <p:spPr>
          <a:xfrm>
            <a:off x="838200" y="1699846"/>
            <a:ext cx="10515600" cy="447711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FBEB289-AF47-E34E-AAED-5D29A6658A01}"/>
              </a:ext>
            </a:extLst>
          </p:cNvPr>
          <p:cNvSpPr>
            <a:spLocks noGrp="1"/>
          </p:cNvSpPr>
          <p:nvPr>
            <p:ph type="ftr" sz="quarter" idx="3"/>
          </p:nvPr>
        </p:nvSpPr>
        <p:spPr>
          <a:xfrm>
            <a:off x="8546123" y="6359529"/>
            <a:ext cx="2340541" cy="365125"/>
          </a:xfrm>
          <a:prstGeom prst="rect">
            <a:avLst/>
          </a:prstGeom>
        </p:spPr>
        <p:txBody>
          <a:bodyPr vert="horz" lIns="91440" tIns="45720" rIns="91440" bIns="45720" rtlCol="0" anchor="ctr"/>
          <a:lstStyle>
            <a:lvl1pPr algn="r">
              <a:defRPr sz="700" b="1" i="0" spc="150" baseline="0">
                <a:solidFill>
                  <a:srgbClr val="0096D6"/>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defRPr>
            </a:lvl1pPr>
          </a:lstStyle>
          <a:p>
            <a:r>
              <a:rPr lang="en-US" dirty="0"/>
              <a:t>AMAZON CONFIDENTIAL</a:t>
            </a:r>
          </a:p>
        </p:txBody>
      </p:sp>
      <p:sp>
        <p:nvSpPr>
          <p:cNvPr id="6" name="Slide Number Placeholder 5">
            <a:extLst>
              <a:ext uri="{FF2B5EF4-FFF2-40B4-BE49-F238E27FC236}">
                <a16:creationId xmlns:a16="http://schemas.microsoft.com/office/drawing/2014/main" id="{E52106F8-DD4C-D144-B250-807B4FBAC1DF}"/>
              </a:ext>
            </a:extLst>
          </p:cNvPr>
          <p:cNvSpPr>
            <a:spLocks noGrp="1"/>
          </p:cNvSpPr>
          <p:nvPr>
            <p:ph type="sldNum" sz="quarter" idx="4"/>
          </p:nvPr>
        </p:nvSpPr>
        <p:spPr>
          <a:xfrm>
            <a:off x="10902462" y="6359529"/>
            <a:ext cx="451338" cy="365125"/>
          </a:xfrm>
          <a:prstGeom prst="rect">
            <a:avLst/>
          </a:prstGeom>
        </p:spPr>
        <p:txBody>
          <a:bodyPr vert="horz" lIns="91440" tIns="45720" rIns="91440" bIns="45720" rtlCol="0" anchor="ctr"/>
          <a:lstStyle>
            <a:lvl1pPr algn="r">
              <a:defRPr sz="800" b="1" i="0">
                <a:solidFill>
                  <a:srgbClr val="0096D6"/>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defRPr>
            </a:lvl1pPr>
          </a:lstStyle>
          <a:p>
            <a:fld id="{B8B63564-5B79-3941-B051-F803BA2D811F}" type="slidenum">
              <a:rPr lang="en-US" smtClean="0"/>
              <a:pPr/>
              <a:t>‹#›</a:t>
            </a:fld>
            <a:endParaRPr lang="en-US" dirty="0"/>
          </a:p>
        </p:txBody>
      </p:sp>
    </p:spTree>
    <p:extLst>
      <p:ext uri="{BB962C8B-B14F-4D97-AF65-F5344CB8AC3E}">
        <p14:creationId xmlns:p14="http://schemas.microsoft.com/office/powerpoint/2010/main" val="1705220561"/>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2" r:id="rId4"/>
    <p:sldLayoutId id="2147483650" r:id="rId5"/>
    <p:sldLayoutId id="2147483652" r:id="rId6"/>
    <p:sldLayoutId id="2147483653" r:id="rId7"/>
    <p:sldLayoutId id="2147483654" r:id="rId8"/>
    <p:sldLayoutId id="2147483655" r:id="rId9"/>
    <p:sldLayoutId id="2147483656" r:id="rId10"/>
    <p:sldLayoutId id="2147483657" r:id="rId11"/>
    <p:sldLayoutId id="2147483663" r:id="rId12"/>
    <p:sldLayoutId id="2147483658" r:id="rId13"/>
    <p:sldLayoutId id="2147483659" r:id="rId14"/>
    <p:sldLayoutId id="2147483664" r:id="rId15"/>
  </p:sldLayoutIdLst>
  <p:hf hdr="0"/>
  <p:txStyles>
    <p:titleStyle>
      <a:lvl1pPr algn="l" defTabSz="914400" rtl="0" eaLnBrk="1" latinLnBrk="0" hangingPunct="1">
        <a:lnSpc>
          <a:spcPct val="90000"/>
        </a:lnSpc>
        <a:spcBef>
          <a:spcPct val="0"/>
        </a:spcBef>
        <a:buNone/>
        <a:defRPr sz="36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Clr>
          <a:srgbClr val="0096D6"/>
        </a:buClr>
        <a:buFont typeface="Arial" panose="020B0604020202020204" pitchFamily="34" charset="0"/>
        <a:buChar char="•"/>
        <a:defRPr sz="2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Clr>
          <a:srgbClr val="0096D6"/>
        </a:buClr>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Clr>
          <a:srgbClr val="0096D6"/>
        </a:buClr>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Clr>
          <a:srgbClr val="0096D6"/>
        </a:buClr>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Clr>
          <a:srgbClr val="0096D6"/>
        </a:buClr>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528">
          <p15:clr>
            <a:srgbClr val="F26B43"/>
          </p15:clr>
        </p15:guide>
        <p15:guide id="3" pos="7152">
          <p15:clr>
            <a:srgbClr val="F26B43"/>
          </p15:clr>
        </p15:guide>
        <p15:guide id="4" orient="horz" pos="3888">
          <p15:clr>
            <a:srgbClr val="F26B43"/>
          </p15:clr>
        </p15:guide>
        <p15:guide id="5" orient="horz" pos="4152" userDrawn="1">
          <p15:clr>
            <a:srgbClr val="F26B43"/>
          </p15:clr>
        </p15:guide>
        <p15:guide id="6" orient="horz" pos="5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gif"/><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emf"/><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32.png"/><Relationship Id="rId11" Type="http://schemas.openxmlformats.org/officeDocument/2006/relationships/image" Target="../media/image37.jpeg"/><Relationship Id="rId24"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1.jpeg"/><Relationship Id="rId23" Type="http://schemas.openxmlformats.org/officeDocument/2006/relationships/image" Target="../media/image49.png"/><Relationship Id="rId10" Type="http://schemas.openxmlformats.org/officeDocument/2006/relationships/image" Target="../media/image36.jpeg"/><Relationship Id="rId19" Type="http://schemas.openxmlformats.org/officeDocument/2006/relationships/image" Target="../media/image45.jpe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F51-255A-7F49-8C29-8A5FB160EC70}"/>
              </a:ext>
            </a:extLst>
          </p:cNvPr>
          <p:cNvSpPr>
            <a:spLocks noGrp="1"/>
          </p:cNvSpPr>
          <p:nvPr>
            <p:ph type="ctrTitle"/>
          </p:nvPr>
        </p:nvSpPr>
        <p:spPr>
          <a:xfrm>
            <a:off x="367168" y="1478375"/>
            <a:ext cx="7343775" cy="1650682"/>
          </a:xfrm>
        </p:spPr>
        <p:txBody>
          <a:bodyPr>
            <a:normAutofit/>
          </a:bodyPr>
          <a:lstStyle/>
          <a:p>
            <a:r>
              <a:rPr lang="en-US" sz="2800" dirty="0">
                <a:latin typeface="Raleway" panose="020B0003030101060003" pitchFamily="34" charset="0"/>
              </a:rPr>
              <a:t>Network Growth and Process Optimization</a:t>
            </a:r>
            <a:endParaRPr lang="en-US" sz="2800" dirty="0">
              <a:solidFill>
                <a:schemeClr val="bg2">
                  <a:lumMod val="50000"/>
                </a:schemeClr>
              </a:solidFill>
              <a:latin typeface="Raleway" panose="020B0003030101060003" pitchFamily="34" charset="0"/>
            </a:endParaRPr>
          </a:p>
        </p:txBody>
      </p:sp>
      <p:sp>
        <p:nvSpPr>
          <p:cNvPr id="3" name="Subtitle 2">
            <a:extLst>
              <a:ext uri="{FF2B5EF4-FFF2-40B4-BE49-F238E27FC236}">
                <a16:creationId xmlns:a16="http://schemas.microsoft.com/office/drawing/2014/main" id="{0B93513B-0799-D746-ABDC-39AAA6666FFE}"/>
              </a:ext>
            </a:extLst>
          </p:cNvPr>
          <p:cNvSpPr>
            <a:spLocks noGrp="1"/>
          </p:cNvSpPr>
          <p:nvPr>
            <p:ph type="subTitle" idx="1"/>
          </p:nvPr>
        </p:nvSpPr>
        <p:spPr>
          <a:xfrm>
            <a:off x="420013" y="3129057"/>
            <a:ext cx="4577583" cy="512762"/>
          </a:xfrm>
        </p:spPr>
        <p:txBody>
          <a:bodyPr>
            <a:normAutofit/>
          </a:bodyPr>
          <a:lstStyle/>
          <a:p>
            <a:r>
              <a:rPr lang="en-US" sz="1800" dirty="0">
                <a:solidFill>
                  <a:schemeClr val="bg2"/>
                </a:solidFill>
                <a:latin typeface="Avenir Light" panose="020B0402020203020204" pitchFamily="34" charset="77"/>
              </a:rPr>
              <a:t>Q1 2022 – All Hands  |  Courtney Judson</a:t>
            </a:r>
          </a:p>
          <a:p>
            <a:endParaRPr lang="en-US" sz="1800" dirty="0">
              <a:solidFill>
                <a:schemeClr val="bg2"/>
              </a:solidFill>
              <a:latin typeface="Avenir Light" panose="020B0402020203020204" pitchFamily="34" charset="77"/>
            </a:endParaRPr>
          </a:p>
        </p:txBody>
      </p:sp>
      <p:pic>
        <p:nvPicPr>
          <p:cNvPr id="5" name="Picture 4">
            <a:extLst>
              <a:ext uri="{FF2B5EF4-FFF2-40B4-BE49-F238E27FC236}">
                <a16:creationId xmlns:a16="http://schemas.microsoft.com/office/drawing/2014/main" id="{88B8D07B-40E3-854E-85CE-8A7C99DC7FED}"/>
              </a:ext>
            </a:extLst>
          </p:cNvPr>
          <p:cNvPicPr>
            <a:picLocks noChangeAspect="1"/>
          </p:cNvPicPr>
          <p:nvPr/>
        </p:nvPicPr>
        <p:blipFill>
          <a:blip r:embed="rId2"/>
          <a:stretch>
            <a:fillRect/>
          </a:stretch>
        </p:blipFill>
        <p:spPr>
          <a:xfrm>
            <a:off x="367168" y="5608320"/>
            <a:ext cx="2325221" cy="1142905"/>
          </a:xfrm>
          <a:prstGeom prst="rect">
            <a:avLst/>
          </a:prstGeom>
        </p:spPr>
      </p:pic>
      <p:sp>
        <p:nvSpPr>
          <p:cNvPr id="9" name="Content Placeholder 2">
            <a:extLst>
              <a:ext uri="{FF2B5EF4-FFF2-40B4-BE49-F238E27FC236}">
                <a16:creationId xmlns:a16="http://schemas.microsoft.com/office/drawing/2014/main" id="{EE03C792-929B-314E-89F8-B3F9C2295153}"/>
              </a:ext>
            </a:extLst>
          </p:cNvPr>
          <p:cNvSpPr txBox="1">
            <a:spLocks/>
          </p:cNvSpPr>
          <p:nvPr/>
        </p:nvSpPr>
        <p:spPr>
          <a:xfrm>
            <a:off x="8679973" y="2107883"/>
            <a:ext cx="4154001" cy="350043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0096D6"/>
              </a:buClr>
              <a:buFont typeface="Arial" panose="020B0604020202020204" pitchFamily="34" charset="0"/>
              <a:buNone/>
              <a:defRPr sz="24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lgn="ctr" defTabSz="914400" rtl="0" eaLnBrk="1" latinLnBrk="0" hangingPunct="1">
              <a:lnSpc>
                <a:spcPct val="90000"/>
              </a:lnSpc>
              <a:spcBef>
                <a:spcPts val="500"/>
              </a:spcBef>
              <a:buClr>
                <a:srgbClr val="0096D6"/>
              </a:buClr>
              <a:buFont typeface="Arial" panose="020B0604020202020204" pitchFamily="34" charset="0"/>
              <a:buNone/>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14400" indent="0" algn="ctr" defTabSz="914400" rtl="0" eaLnBrk="1" latinLnBrk="0" hangingPunct="1">
              <a:lnSpc>
                <a:spcPct val="90000"/>
              </a:lnSpc>
              <a:spcBef>
                <a:spcPts val="500"/>
              </a:spcBef>
              <a:buClr>
                <a:srgbClr val="0096D6"/>
              </a:buClr>
              <a:buFont typeface="Arial" panose="020B0604020202020204" pitchFamily="34" charset="0"/>
              <a:buNone/>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371600" indent="0" algn="ctr" defTabSz="914400" rtl="0" eaLnBrk="1" latinLnBrk="0" hangingPunct="1">
              <a:lnSpc>
                <a:spcPct val="90000"/>
              </a:lnSpc>
              <a:spcBef>
                <a:spcPts val="500"/>
              </a:spcBef>
              <a:buClr>
                <a:srgbClr val="0096D6"/>
              </a:buClr>
              <a:buFont typeface="Arial" panose="020B0604020202020204" pitchFamily="34" charset="0"/>
              <a:buNone/>
              <a:defRPr sz="16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1828800" indent="0" algn="ctr" defTabSz="914400" rtl="0" eaLnBrk="1" latinLnBrk="0" hangingPunct="1">
              <a:lnSpc>
                <a:spcPct val="90000"/>
              </a:lnSpc>
              <a:spcBef>
                <a:spcPts val="500"/>
              </a:spcBef>
              <a:buClr>
                <a:srgbClr val="0096D6"/>
              </a:buClr>
              <a:buFont typeface="Arial" panose="020B0604020202020204" pitchFamily="34" charset="0"/>
              <a:buNone/>
              <a:defRPr sz="16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200000"/>
              </a:lnSpc>
              <a:buFont typeface="Arial" panose="020B0604020202020204" pitchFamily="34" charset="0"/>
              <a:buChar char="•"/>
            </a:pPr>
            <a:r>
              <a:rPr lang="en-US" sz="2000" b="1" dirty="0">
                <a:latin typeface="+mj-lt"/>
              </a:rPr>
              <a:t>Growth</a:t>
            </a:r>
          </a:p>
          <a:p>
            <a:pPr marL="342900" indent="-342900">
              <a:lnSpc>
                <a:spcPct val="200000"/>
              </a:lnSpc>
              <a:buFont typeface="Arial" panose="020B0604020202020204" pitchFamily="34" charset="0"/>
              <a:buChar char="•"/>
            </a:pPr>
            <a:r>
              <a:rPr lang="en-US" sz="2000" b="1" dirty="0">
                <a:latin typeface="+mj-lt"/>
              </a:rPr>
              <a:t>Wins</a:t>
            </a:r>
            <a:endParaRPr lang="en-US" sz="1800" dirty="0">
              <a:latin typeface="+mj-lt"/>
            </a:endParaRPr>
          </a:p>
          <a:p>
            <a:pPr marL="342900" indent="-342900">
              <a:lnSpc>
                <a:spcPct val="200000"/>
              </a:lnSpc>
              <a:buFont typeface="Arial" panose="020B0604020202020204" pitchFamily="34" charset="0"/>
              <a:buChar char="•"/>
            </a:pPr>
            <a:r>
              <a:rPr lang="en-US" sz="2000" b="1" dirty="0">
                <a:latin typeface="+mj-lt"/>
              </a:rPr>
              <a:t>Strategic Initiatives</a:t>
            </a:r>
          </a:p>
          <a:p>
            <a:pPr marL="342900" indent="-342900">
              <a:lnSpc>
                <a:spcPct val="200000"/>
              </a:lnSpc>
              <a:buFont typeface="Arial" panose="020B0604020202020204" pitchFamily="34" charset="0"/>
              <a:buChar char="•"/>
            </a:pPr>
            <a:r>
              <a:rPr lang="en-US" sz="2000" b="1" dirty="0">
                <a:latin typeface="+mj-lt"/>
              </a:rPr>
              <a:t>Customer Anecdotes</a:t>
            </a:r>
          </a:p>
        </p:txBody>
      </p:sp>
    </p:spTree>
    <p:extLst>
      <p:ext uri="{BB962C8B-B14F-4D97-AF65-F5344CB8AC3E}">
        <p14:creationId xmlns:p14="http://schemas.microsoft.com/office/powerpoint/2010/main" val="1593396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C4773D3B-C1BA-0645-818C-39A271106C4D}"/>
              </a:ext>
            </a:extLst>
          </p:cNvPr>
          <p:cNvSpPr/>
          <p:nvPr/>
        </p:nvSpPr>
        <p:spPr>
          <a:xfrm>
            <a:off x="9255643" y="887859"/>
            <a:ext cx="2493304" cy="5317154"/>
          </a:xfrm>
          <a:prstGeom prst="roundRect">
            <a:avLst/>
          </a:prstGeom>
          <a:solidFill>
            <a:srgbClr val="FFFFFF"/>
          </a:solidFill>
          <a:ln>
            <a:noFill/>
          </a:ln>
          <a:effectLst>
            <a:outerShdw blurRad="222229" dist="50800" dir="5400000" algn="ctr" rotWithShape="0">
              <a:schemeClr val="bg2">
                <a:alpha val="9206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A4A85EE5-B38B-444E-BEA4-56CB57053A9D}"/>
              </a:ext>
            </a:extLst>
          </p:cNvPr>
          <p:cNvSpPr/>
          <p:nvPr/>
        </p:nvSpPr>
        <p:spPr>
          <a:xfrm>
            <a:off x="3956283" y="887858"/>
            <a:ext cx="2141457" cy="5246261"/>
          </a:xfrm>
          <a:prstGeom prst="roundRect">
            <a:avLst/>
          </a:prstGeom>
          <a:solidFill>
            <a:srgbClr val="FFFFFF"/>
          </a:solidFill>
          <a:ln>
            <a:noFill/>
          </a:ln>
          <a:effectLst>
            <a:outerShdw blurRad="222229" dist="50800" dir="5400000" algn="ctr" rotWithShape="0">
              <a:schemeClr val="bg2">
                <a:alpha val="9206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4C685901-A92A-8046-9B1F-2C74D2B17651}"/>
              </a:ext>
            </a:extLst>
          </p:cNvPr>
          <p:cNvSpPr/>
          <p:nvPr/>
        </p:nvSpPr>
        <p:spPr>
          <a:xfrm>
            <a:off x="443053" y="925585"/>
            <a:ext cx="2961654" cy="5246261"/>
          </a:xfrm>
          <a:prstGeom prst="roundRect">
            <a:avLst/>
          </a:prstGeom>
          <a:solidFill>
            <a:srgbClr val="FFFFFF"/>
          </a:solidFill>
          <a:ln>
            <a:noFill/>
          </a:ln>
          <a:effectLst>
            <a:outerShdw blurRad="222229" dist="50800" dir="5400000" algn="ctr" rotWithShape="0">
              <a:schemeClr val="bg2">
                <a:alpha val="9206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To expand and maintain our network we leverage relationships with suppliers </a:t>
            </a:r>
            <a:r>
              <a:rPr lang="en-US" dirty="0" err="1">
                <a:solidFill>
                  <a:schemeClr val="tx1"/>
                </a:solidFill>
              </a:rPr>
              <a:t>acrpss</a:t>
            </a:r>
            <a:r>
              <a:rPr lang="en-US" dirty="0">
                <a:solidFill>
                  <a:schemeClr val="tx1"/>
                </a:solidFill>
              </a:rPr>
              <a:t> the globe</a:t>
            </a:r>
          </a:p>
          <a:p>
            <a:endParaRPr lang="en-US" dirty="0">
              <a:solidFill>
                <a:schemeClr val="tx1"/>
              </a:solidFill>
              <a:latin typeface="+mj-lt"/>
            </a:endParaRPr>
          </a:p>
          <a:p>
            <a:pPr marL="285750" indent="-285750">
              <a:buFont typeface="Arial" panose="020B0604020202020204" pitchFamily="34" charset="0"/>
              <a:buChar char="•"/>
            </a:pPr>
            <a:r>
              <a:rPr lang="en-US" dirty="0">
                <a:solidFill>
                  <a:schemeClr val="tx1"/>
                </a:solidFill>
                <a:latin typeface="+mj-lt"/>
              </a:rPr>
              <a:t>Eliminate single sourced points of failure</a:t>
            </a:r>
          </a:p>
          <a:p>
            <a:pPr marL="285750" indent="-285750">
              <a:buFont typeface="Arial" panose="020B0604020202020204" pitchFamily="34" charset="0"/>
              <a:buChar char="•"/>
            </a:pPr>
            <a:r>
              <a:rPr lang="en-US" dirty="0">
                <a:solidFill>
                  <a:schemeClr val="tx1"/>
                </a:solidFill>
                <a:latin typeface="+mj-lt"/>
              </a:rPr>
              <a:t>Optimize SLAs and performance KPIs (i.e. DTTR, lead times)</a:t>
            </a:r>
          </a:p>
          <a:p>
            <a:pPr marL="285750" indent="-285750">
              <a:buFont typeface="Arial" panose="020B0604020202020204" pitchFamily="34" charset="0"/>
              <a:buChar char="•"/>
            </a:pPr>
            <a:r>
              <a:rPr lang="en-US" dirty="0">
                <a:solidFill>
                  <a:schemeClr val="tx1"/>
                </a:solidFill>
                <a:latin typeface="+mj-lt"/>
              </a:rPr>
              <a:t>Minimize defects (i.e. damaged hardware)</a:t>
            </a:r>
          </a:p>
          <a:p>
            <a:pPr marL="285750" indent="-285750">
              <a:buFont typeface="Arial" panose="020B0604020202020204" pitchFamily="34" charset="0"/>
              <a:buChar char="•"/>
            </a:pPr>
            <a:r>
              <a:rPr lang="en-US" dirty="0">
                <a:solidFill>
                  <a:schemeClr val="tx1"/>
                </a:solidFill>
                <a:latin typeface="+mj-lt"/>
              </a:rPr>
              <a:t>Reduce costs!</a:t>
            </a:r>
          </a:p>
          <a:p>
            <a:pPr algn="ctr"/>
            <a:endParaRPr lang="en-US" dirty="0"/>
          </a:p>
        </p:txBody>
      </p:sp>
      <p:sp>
        <p:nvSpPr>
          <p:cNvPr id="69" name="Rounded Rectangle 68">
            <a:extLst>
              <a:ext uri="{FF2B5EF4-FFF2-40B4-BE49-F238E27FC236}">
                <a16:creationId xmlns:a16="http://schemas.microsoft.com/office/drawing/2014/main" id="{23A442CC-1A56-DA4D-B504-82E61DDF7A44}"/>
              </a:ext>
            </a:extLst>
          </p:cNvPr>
          <p:cNvSpPr/>
          <p:nvPr/>
        </p:nvSpPr>
        <p:spPr>
          <a:xfrm>
            <a:off x="6435052" y="887859"/>
            <a:ext cx="2493304" cy="5350906"/>
          </a:xfrm>
          <a:prstGeom prst="roundRect">
            <a:avLst/>
          </a:prstGeom>
          <a:solidFill>
            <a:srgbClr val="FFFFFF"/>
          </a:solidFill>
          <a:ln>
            <a:noFill/>
          </a:ln>
          <a:effectLst>
            <a:outerShdw blurRad="222229" dist="50800" dir="5400000" algn="ctr" rotWithShape="0">
              <a:schemeClr val="bg2">
                <a:alpha val="9206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F6DB0072-BB4C-EE4F-ACA7-02A6D514A459}"/>
              </a:ext>
            </a:extLst>
          </p:cNvPr>
          <p:cNvSpPr>
            <a:spLocks noGrp="1"/>
          </p:cNvSpPr>
          <p:nvPr>
            <p:ph type="ftr" sz="quarter" idx="11"/>
          </p:nvPr>
        </p:nvSpPr>
        <p:spPr/>
        <p:txBody>
          <a:bodyPr/>
          <a:lstStyle/>
          <a:p>
            <a:r>
              <a:rPr lang="en-US"/>
              <a:t>AMAZON CONFIDENTIAL</a:t>
            </a:r>
            <a:endParaRPr lang="en-US" dirty="0"/>
          </a:p>
        </p:txBody>
      </p:sp>
      <p:sp>
        <p:nvSpPr>
          <p:cNvPr id="6" name="Slide Number Placeholder 5">
            <a:extLst>
              <a:ext uri="{FF2B5EF4-FFF2-40B4-BE49-F238E27FC236}">
                <a16:creationId xmlns:a16="http://schemas.microsoft.com/office/drawing/2014/main" id="{40AE96B7-D4E3-3D49-93B0-25CB768EC5A8}"/>
              </a:ext>
            </a:extLst>
          </p:cNvPr>
          <p:cNvSpPr>
            <a:spLocks noGrp="1"/>
          </p:cNvSpPr>
          <p:nvPr>
            <p:ph type="sldNum" sz="quarter" idx="12"/>
          </p:nvPr>
        </p:nvSpPr>
        <p:spPr/>
        <p:txBody>
          <a:bodyPr/>
          <a:lstStyle/>
          <a:p>
            <a:fld id="{B8B63564-5B79-3941-B051-F803BA2D811F}" type="slidenum">
              <a:rPr lang="en-US" smtClean="0"/>
              <a:t>10</a:t>
            </a:fld>
            <a:endParaRPr lang="en-US"/>
          </a:p>
        </p:txBody>
      </p:sp>
      <p:sp>
        <p:nvSpPr>
          <p:cNvPr id="57" name="TextBox 56">
            <a:extLst>
              <a:ext uri="{FF2B5EF4-FFF2-40B4-BE49-F238E27FC236}">
                <a16:creationId xmlns:a16="http://schemas.microsoft.com/office/drawing/2014/main" id="{AE6826AD-C690-7440-926F-29957C06D4A3}"/>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3P Supplier Management</a:t>
            </a:r>
          </a:p>
          <a:p>
            <a:r>
              <a:rPr lang="en-US" dirty="0">
                <a:solidFill>
                  <a:schemeClr val="tx2"/>
                </a:solidFill>
                <a:latin typeface="+mj-lt"/>
              </a:rPr>
              <a:t>Global Supply Chain </a:t>
            </a:r>
          </a:p>
        </p:txBody>
      </p:sp>
      <p:pic>
        <p:nvPicPr>
          <p:cNvPr id="62" name="Picture 61">
            <a:extLst>
              <a:ext uri="{FF2B5EF4-FFF2-40B4-BE49-F238E27FC236}">
                <a16:creationId xmlns:a16="http://schemas.microsoft.com/office/drawing/2014/main" id="{11A7AC18-1C1F-ED4F-AE84-451882648723}"/>
              </a:ext>
            </a:extLst>
          </p:cNvPr>
          <p:cNvPicPr>
            <a:picLocks noChangeAspect="1"/>
          </p:cNvPicPr>
          <p:nvPr/>
        </p:nvPicPr>
        <p:blipFill rotWithShape="1">
          <a:blip r:embed="rId3"/>
          <a:srcRect l="87864"/>
          <a:stretch/>
        </p:blipFill>
        <p:spPr>
          <a:xfrm>
            <a:off x="9787994" y="694766"/>
            <a:ext cx="1428602" cy="1229154"/>
          </a:xfrm>
          <a:prstGeom prst="rect">
            <a:avLst/>
          </a:prstGeom>
        </p:spPr>
      </p:pic>
      <p:pic>
        <p:nvPicPr>
          <p:cNvPr id="64" name="Picture 63">
            <a:extLst>
              <a:ext uri="{FF2B5EF4-FFF2-40B4-BE49-F238E27FC236}">
                <a16:creationId xmlns:a16="http://schemas.microsoft.com/office/drawing/2014/main" id="{F61AC3A5-1A3F-574A-82A8-EC5E570ED0D9}"/>
              </a:ext>
            </a:extLst>
          </p:cNvPr>
          <p:cNvPicPr>
            <a:picLocks noChangeAspect="1"/>
          </p:cNvPicPr>
          <p:nvPr/>
        </p:nvPicPr>
        <p:blipFill rotWithShape="1">
          <a:blip r:embed="rId3"/>
          <a:srcRect l="44246" r="47081"/>
          <a:stretch/>
        </p:blipFill>
        <p:spPr>
          <a:xfrm>
            <a:off x="4516545" y="677997"/>
            <a:ext cx="1020932" cy="1229154"/>
          </a:xfrm>
          <a:prstGeom prst="rect">
            <a:avLst/>
          </a:prstGeom>
        </p:spPr>
      </p:pic>
      <p:pic>
        <p:nvPicPr>
          <p:cNvPr id="66" name="Picture 65">
            <a:extLst>
              <a:ext uri="{FF2B5EF4-FFF2-40B4-BE49-F238E27FC236}">
                <a16:creationId xmlns:a16="http://schemas.microsoft.com/office/drawing/2014/main" id="{E42C46F6-2A15-AC45-A9A2-B51A968112F4}"/>
              </a:ext>
            </a:extLst>
          </p:cNvPr>
          <p:cNvPicPr>
            <a:picLocks noChangeAspect="1"/>
          </p:cNvPicPr>
          <p:nvPr/>
        </p:nvPicPr>
        <p:blipFill rotWithShape="1">
          <a:blip r:embed="rId3"/>
          <a:srcRect l="71116" r="16748"/>
          <a:stretch/>
        </p:blipFill>
        <p:spPr>
          <a:xfrm>
            <a:off x="6967403" y="745184"/>
            <a:ext cx="1428602" cy="1229154"/>
          </a:xfrm>
          <a:prstGeom prst="rect">
            <a:avLst/>
          </a:prstGeom>
        </p:spPr>
      </p:pic>
      <p:pic>
        <p:nvPicPr>
          <p:cNvPr id="14" name="Picture 13">
            <a:extLst>
              <a:ext uri="{FF2B5EF4-FFF2-40B4-BE49-F238E27FC236}">
                <a16:creationId xmlns:a16="http://schemas.microsoft.com/office/drawing/2014/main" id="{07BC1A9E-740B-459D-BD23-0310AC374C6D}"/>
              </a:ext>
            </a:extLst>
          </p:cNvPr>
          <p:cNvPicPr>
            <a:picLocks noChangeAspect="1"/>
          </p:cNvPicPr>
          <p:nvPr/>
        </p:nvPicPr>
        <p:blipFill>
          <a:blip r:embed="rId4"/>
          <a:stretch>
            <a:fillRect/>
          </a:stretch>
        </p:blipFill>
        <p:spPr>
          <a:xfrm>
            <a:off x="6661031" y="3243029"/>
            <a:ext cx="1000125" cy="409575"/>
          </a:xfrm>
          <a:prstGeom prst="rect">
            <a:avLst/>
          </a:prstGeom>
        </p:spPr>
      </p:pic>
      <p:pic>
        <p:nvPicPr>
          <p:cNvPr id="15" name="Picture 14">
            <a:extLst>
              <a:ext uri="{FF2B5EF4-FFF2-40B4-BE49-F238E27FC236}">
                <a16:creationId xmlns:a16="http://schemas.microsoft.com/office/drawing/2014/main" id="{CD6B26B6-1BCD-4CA1-BBDF-A64BAB743F90}"/>
              </a:ext>
            </a:extLst>
          </p:cNvPr>
          <p:cNvPicPr>
            <a:picLocks noChangeAspect="1"/>
          </p:cNvPicPr>
          <p:nvPr/>
        </p:nvPicPr>
        <p:blipFill>
          <a:blip r:embed="rId5"/>
          <a:stretch>
            <a:fillRect/>
          </a:stretch>
        </p:blipFill>
        <p:spPr>
          <a:xfrm>
            <a:off x="6625818" y="4406777"/>
            <a:ext cx="1157288" cy="388548"/>
          </a:xfrm>
          <a:prstGeom prst="rect">
            <a:avLst/>
          </a:prstGeom>
        </p:spPr>
      </p:pic>
      <p:pic>
        <p:nvPicPr>
          <p:cNvPr id="16" name="Picture 15">
            <a:extLst>
              <a:ext uri="{FF2B5EF4-FFF2-40B4-BE49-F238E27FC236}">
                <a16:creationId xmlns:a16="http://schemas.microsoft.com/office/drawing/2014/main" id="{4BCD8313-46CA-426D-A942-2A2801DBFEE0}"/>
              </a:ext>
            </a:extLst>
          </p:cNvPr>
          <p:cNvPicPr>
            <a:picLocks noChangeAspect="1"/>
          </p:cNvPicPr>
          <p:nvPr/>
        </p:nvPicPr>
        <p:blipFill>
          <a:blip r:embed="rId6"/>
          <a:stretch>
            <a:fillRect/>
          </a:stretch>
        </p:blipFill>
        <p:spPr>
          <a:xfrm>
            <a:off x="4656878" y="1994340"/>
            <a:ext cx="829339" cy="878124"/>
          </a:xfrm>
          <a:prstGeom prst="rect">
            <a:avLst/>
          </a:prstGeom>
        </p:spPr>
      </p:pic>
      <p:pic>
        <p:nvPicPr>
          <p:cNvPr id="17" name="Picture 16">
            <a:extLst>
              <a:ext uri="{FF2B5EF4-FFF2-40B4-BE49-F238E27FC236}">
                <a16:creationId xmlns:a16="http://schemas.microsoft.com/office/drawing/2014/main" id="{60917F41-737E-4151-9A2E-DEA2150BBF95}"/>
              </a:ext>
            </a:extLst>
          </p:cNvPr>
          <p:cNvPicPr>
            <a:picLocks noChangeAspect="1"/>
          </p:cNvPicPr>
          <p:nvPr/>
        </p:nvPicPr>
        <p:blipFill>
          <a:blip r:embed="rId7"/>
          <a:stretch>
            <a:fillRect/>
          </a:stretch>
        </p:blipFill>
        <p:spPr>
          <a:xfrm>
            <a:off x="4313905" y="4230312"/>
            <a:ext cx="1367373" cy="313013"/>
          </a:xfrm>
          <a:prstGeom prst="rect">
            <a:avLst/>
          </a:prstGeom>
        </p:spPr>
      </p:pic>
      <p:pic>
        <p:nvPicPr>
          <p:cNvPr id="18" name="Picture 17">
            <a:extLst>
              <a:ext uri="{FF2B5EF4-FFF2-40B4-BE49-F238E27FC236}">
                <a16:creationId xmlns:a16="http://schemas.microsoft.com/office/drawing/2014/main" id="{D54BDB8C-E215-49A0-9BA2-00813EBE700A}"/>
              </a:ext>
            </a:extLst>
          </p:cNvPr>
          <p:cNvPicPr>
            <a:picLocks noChangeAspect="1"/>
          </p:cNvPicPr>
          <p:nvPr/>
        </p:nvPicPr>
        <p:blipFill>
          <a:blip r:embed="rId8"/>
          <a:stretch>
            <a:fillRect/>
          </a:stretch>
        </p:blipFill>
        <p:spPr>
          <a:xfrm>
            <a:off x="4079273" y="3545125"/>
            <a:ext cx="1885950" cy="609600"/>
          </a:xfrm>
          <a:prstGeom prst="rect">
            <a:avLst/>
          </a:prstGeom>
        </p:spPr>
      </p:pic>
      <p:pic>
        <p:nvPicPr>
          <p:cNvPr id="19" name="Picture 9" descr="Redbox down? Current problems and outages | Downdetector">
            <a:extLst>
              <a:ext uri="{FF2B5EF4-FFF2-40B4-BE49-F238E27FC236}">
                <a16:creationId xmlns:a16="http://schemas.microsoft.com/office/drawing/2014/main" id="{FE125F77-E231-4ECD-9432-4B543E5E32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7914" y="3715019"/>
            <a:ext cx="1199388" cy="5594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T&amp;amp;amp;T Official Site - Unlimited Data Plans, Internet Service, &amp;amp;amp; TV">
            <a:extLst>
              <a:ext uri="{FF2B5EF4-FFF2-40B4-BE49-F238E27FC236}">
                <a16:creationId xmlns:a16="http://schemas.microsoft.com/office/drawing/2014/main" id="{80FFC5BF-DAC6-4CC8-975D-1F6106FB5F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65146" y="1859815"/>
            <a:ext cx="931653" cy="931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1" descr="T-Mobile (@TMobile) / Twitter">
            <a:extLst>
              <a:ext uri="{FF2B5EF4-FFF2-40B4-BE49-F238E27FC236}">
                <a16:creationId xmlns:a16="http://schemas.microsoft.com/office/drawing/2014/main" id="{30E945B6-6A72-420B-BC1D-977A782F9B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33776" y="2141431"/>
            <a:ext cx="592860" cy="5928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7D31B45E-A40C-43B8-9907-34CA6FAD6BD6}"/>
              </a:ext>
            </a:extLst>
          </p:cNvPr>
          <p:cNvPicPr/>
          <p:nvPr/>
        </p:nvPicPr>
        <p:blipFill rotWithShape="1">
          <a:blip r:embed="rId12"/>
          <a:srcRect l="16794" t="17424" r="66667" b="59509"/>
          <a:stretch/>
        </p:blipFill>
        <p:spPr bwMode="auto">
          <a:xfrm>
            <a:off x="6657803" y="1837553"/>
            <a:ext cx="982980" cy="716280"/>
          </a:xfrm>
          <a:prstGeom prst="rect">
            <a:avLst/>
          </a:prstGeom>
          <a:ln>
            <a:noFill/>
          </a:ln>
          <a:extLst>
            <a:ext uri="{53640926-AAD7-44D8-BBD7-CCE9431645EC}">
              <a14:shadowObscured xmlns:a14="http://schemas.microsoft.com/office/drawing/2010/main"/>
            </a:ext>
          </a:extLst>
        </p:spPr>
      </p:pic>
      <p:pic>
        <p:nvPicPr>
          <p:cNvPr id="23" name="Picture 6" descr="https://i0.wp.com/lab68.it/wp-content/uploads/2022/01/lab68-320x82_150dpi.gif?resize=320%2C82&amp;ssl=1">
            <a:extLst>
              <a:ext uri="{FF2B5EF4-FFF2-40B4-BE49-F238E27FC236}">
                <a16:creationId xmlns:a16="http://schemas.microsoft.com/office/drawing/2014/main" id="{AE29AC6A-7AEC-4C61-931A-EC73E91935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1466" y="2702813"/>
            <a:ext cx="1276043" cy="3269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Bureau Veritas launches ChargeScan by BV, an end-to-end solution for  Electric Vehicle Charging Stations (EVCS) | Business Wire">
            <a:extLst>
              <a:ext uri="{FF2B5EF4-FFF2-40B4-BE49-F238E27FC236}">
                <a16:creationId xmlns:a16="http://schemas.microsoft.com/office/drawing/2014/main" id="{2050EF66-107A-40AA-BA68-936895EA9AD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8172" t="2677" r="28281" b="3664"/>
          <a:stretch/>
        </p:blipFill>
        <p:spPr bwMode="auto">
          <a:xfrm>
            <a:off x="7983923" y="2289703"/>
            <a:ext cx="886064" cy="9528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descr="Eseye | fdu">
            <a:extLst>
              <a:ext uri="{FF2B5EF4-FFF2-40B4-BE49-F238E27FC236}">
                <a16:creationId xmlns:a16="http://schemas.microsoft.com/office/drawing/2014/main" id="{2162E076-C0F0-48C2-86FE-FAC2266346C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8109" b="21560"/>
          <a:stretch/>
        </p:blipFill>
        <p:spPr bwMode="auto">
          <a:xfrm>
            <a:off x="10439008" y="4045041"/>
            <a:ext cx="1303201" cy="7862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3FD7A6A-869C-4B7D-A42A-91539624E858}"/>
              </a:ext>
            </a:extLst>
          </p:cNvPr>
          <p:cNvPicPr>
            <a:picLocks noChangeAspect="1"/>
          </p:cNvPicPr>
          <p:nvPr/>
        </p:nvPicPr>
        <p:blipFill>
          <a:blip r:embed="rId16"/>
          <a:stretch>
            <a:fillRect/>
          </a:stretch>
        </p:blipFill>
        <p:spPr>
          <a:xfrm>
            <a:off x="9570893" y="3484963"/>
            <a:ext cx="1862803" cy="537965"/>
          </a:xfrm>
          <a:prstGeom prst="rect">
            <a:avLst/>
          </a:prstGeom>
        </p:spPr>
      </p:pic>
      <p:pic>
        <p:nvPicPr>
          <p:cNvPr id="27" name="Picture 26">
            <a:extLst>
              <a:ext uri="{FF2B5EF4-FFF2-40B4-BE49-F238E27FC236}">
                <a16:creationId xmlns:a16="http://schemas.microsoft.com/office/drawing/2014/main" id="{E8DCA6FD-6F22-4B29-AC5A-7F2CD2B3DC15}"/>
              </a:ext>
            </a:extLst>
          </p:cNvPr>
          <p:cNvPicPr>
            <a:picLocks noChangeAspect="1"/>
          </p:cNvPicPr>
          <p:nvPr/>
        </p:nvPicPr>
        <p:blipFill>
          <a:blip r:embed="rId17"/>
          <a:stretch>
            <a:fillRect/>
          </a:stretch>
        </p:blipFill>
        <p:spPr>
          <a:xfrm>
            <a:off x="4088798" y="3019981"/>
            <a:ext cx="1876425" cy="371475"/>
          </a:xfrm>
          <a:prstGeom prst="rect">
            <a:avLst/>
          </a:prstGeom>
        </p:spPr>
      </p:pic>
      <p:pic>
        <p:nvPicPr>
          <p:cNvPr id="28" name="Picture 27">
            <a:extLst>
              <a:ext uri="{FF2B5EF4-FFF2-40B4-BE49-F238E27FC236}">
                <a16:creationId xmlns:a16="http://schemas.microsoft.com/office/drawing/2014/main" id="{31B6400D-4BA5-40BB-AD69-59A1CD31912F}"/>
              </a:ext>
            </a:extLst>
          </p:cNvPr>
          <p:cNvPicPr/>
          <p:nvPr/>
        </p:nvPicPr>
        <p:blipFill rotWithShape="1">
          <a:blip r:embed="rId18"/>
          <a:srcRect l="16154" t="13988" r="56026" b="71534"/>
          <a:stretch/>
        </p:blipFill>
        <p:spPr bwMode="auto">
          <a:xfrm>
            <a:off x="7576605" y="4927612"/>
            <a:ext cx="1218726" cy="443729"/>
          </a:xfrm>
          <a:prstGeom prst="rect">
            <a:avLst/>
          </a:prstGeom>
          <a:ln>
            <a:noFill/>
          </a:ln>
          <a:extLst>
            <a:ext uri="{53640926-AAD7-44D8-BBD7-CCE9431645EC}">
              <a14:shadowObscured xmlns:a14="http://schemas.microsoft.com/office/drawing/2010/main"/>
            </a:ext>
          </a:extLst>
        </p:spPr>
      </p:pic>
      <p:pic>
        <p:nvPicPr>
          <p:cNvPr id="29" name="Picture 28" descr="1NCE raises USD 50 M for global expansion led by investors including  SoftBank and Deutsche Telekom">
            <a:extLst>
              <a:ext uri="{FF2B5EF4-FFF2-40B4-BE49-F238E27FC236}">
                <a16:creationId xmlns:a16="http://schemas.microsoft.com/office/drawing/2014/main" id="{411A4140-E28F-4D7A-91C0-658EA67100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09923" y="5445364"/>
            <a:ext cx="1173751" cy="66023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3" descr="IBM Newsroom - Latest News">
            <a:extLst>
              <a:ext uri="{FF2B5EF4-FFF2-40B4-BE49-F238E27FC236}">
                <a16:creationId xmlns:a16="http://schemas.microsoft.com/office/drawing/2014/main" id="{BD301A5A-6354-4E6A-9F7D-415D9742718F}"/>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0227" t="22061" r="23283" b="24806"/>
          <a:stretch/>
        </p:blipFill>
        <p:spPr bwMode="auto">
          <a:xfrm>
            <a:off x="9447601" y="4189709"/>
            <a:ext cx="957780" cy="50650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 descr="NSA - Get work done.">
            <a:extLst>
              <a:ext uri="{FF2B5EF4-FFF2-40B4-BE49-F238E27FC236}">
                <a16:creationId xmlns:a16="http://schemas.microsoft.com/office/drawing/2014/main" id="{1F99B115-06D4-4318-8343-D74AA952BD5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31261" y="5487976"/>
            <a:ext cx="860425"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a:extLst>
              <a:ext uri="{FF2B5EF4-FFF2-40B4-BE49-F238E27FC236}">
                <a16:creationId xmlns:a16="http://schemas.microsoft.com/office/drawing/2014/main" id="{B255CEB7-38B5-49ED-AFA5-90B5256B49CC}"/>
              </a:ext>
            </a:extLst>
          </p:cNvPr>
          <p:cNvPicPr>
            <a:picLocks noChangeAspect="1"/>
          </p:cNvPicPr>
          <p:nvPr/>
        </p:nvPicPr>
        <p:blipFill>
          <a:blip r:embed="rId22"/>
          <a:stretch>
            <a:fillRect/>
          </a:stretch>
        </p:blipFill>
        <p:spPr>
          <a:xfrm>
            <a:off x="9740295" y="2928397"/>
            <a:ext cx="1524000" cy="466725"/>
          </a:xfrm>
          <a:prstGeom prst="rect">
            <a:avLst/>
          </a:prstGeom>
        </p:spPr>
      </p:pic>
      <p:pic>
        <p:nvPicPr>
          <p:cNvPr id="34" name="Picture 33">
            <a:extLst>
              <a:ext uri="{FF2B5EF4-FFF2-40B4-BE49-F238E27FC236}">
                <a16:creationId xmlns:a16="http://schemas.microsoft.com/office/drawing/2014/main" id="{0153F5B6-B361-419B-B325-0AFCD3E77A74}"/>
              </a:ext>
            </a:extLst>
          </p:cNvPr>
          <p:cNvPicPr>
            <a:picLocks noChangeAspect="1"/>
          </p:cNvPicPr>
          <p:nvPr/>
        </p:nvPicPr>
        <p:blipFill>
          <a:blip r:embed="rId23"/>
          <a:stretch>
            <a:fillRect/>
          </a:stretch>
        </p:blipFill>
        <p:spPr>
          <a:xfrm>
            <a:off x="4283103" y="5246815"/>
            <a:ext cx="1524000" cy="314325"/>
          </a:xfrm>
          <a:prstGeom prst="rect">
            <a:avLst/>
          </a:prstGeom>
        </p:spPr>
      </p:pic>
      <p:pic>
        <p:nvPicPr>
          <p:cNvPr id="2" name="Picture 1">
            <a:extLst>
              <a:ext uri="{FF2B5EF4-FFF2-40B4-BE49-F238E27FC236}">
                <a16:creationId xmlns:a16="http://schemas.microsoft.com/office/drawing/2014/main" id="{98ACF4F9-36B6-48C5-B615-C3A80B9E3A73}"/>
              </a:ext>
            </a:extLst>
          </p:cNvPr>
          <p:cNvPicPr>
            <a:picLocks noChangeAspect="1"/>
          </p:cNvPicPr>
          <p:nvPr/>
        </p:nvPicPr>
        <p:blipFill>
          <a:blip r:embed="rId24"/>
          <a:stretch>
            <a:fillRect/>
          </a:stretch>
        </p:blipFill>
        <p:spPr>
          <a:xfrm>
            <a:off x="4181147" y="5695530"/>
            <a:ext cx="1632887" cy="328733"/>
          </a:xfrm>
          <a:prstGeom prst="rect">
            <a:avLst/>
          </a:prstGeom>
        </p:spPr>
      </p:pic>
      <p:pic>
        <p:nvPicPr>
          <p:cNvPr id="3" name="Picture 2">
            <a:extLst>
              <a:ext uri="{FF2B5EF4-FFF2-40B4-BE49-F238E27FC236}">
                <a16:creationId xmlns:a16="http://schemas.microsoft.com/office/drawing/2014/main" id="{5CC81143-047F-4A94-8364-2B1D03EDA3C7}"/>
              </a:ext>
            </a:extLst>
          </p:cNvPr>
          <p:cNvPicPr>
            <a:picLocks noChangeAspect="1"/>
          </p:cNvPicPr>
          <p:nvPr/>
        </p:nvPicPr>
        <p:blipFill>
          <a:blip r:embed="rId25"/>
          <a:stretch>
            <a:fillRect/>
          </a:stretch>
        </p:blipFill>
        <p:spPr>
          <a:xfrm>
            <a:off x="4325023" y="4727978"/>
            <a:ext cx="1345133" cy="425384"/>
          </a:xfrm>
          <a:prstGeom prst="rect">
            <a:avLst/>
          </a:prstGeom>
        </p:spPr>
      </p:pic>
      <p:pic>
        <p:nvPicPr>
          <p:cNvPr id="4" name="Picture 3">
            <a:extLst>
              <a:ext uri="{FF2B5EF4-FFF2-40B4-BE49-F238E27FC236}">
                <a16:creationId xmlns:a16="http://schemas.microsoft.com/office/drawing/2014/main" id="{49B8DCFE-477A-4DCA-8A03-4E8FE7D3F4BD}"/>
              </a:ext>
            </a:extLst>
          </p:cNvPr>
          <p:cNvPicPr>
            <a:picLocks noChangeAspect="1"/>
          </p:cNvPicPr>
          <p:nvPr/>
        </p:nvPicPr>
        <p:blipFill>
          <a:blip r:embed="rId26"/>
          <a:stretch>
            <a:fillRect/>
          </a:stretch>
        </p:blipFill>
        <p:spPr>
          <a:xfrm>
            <a:off x="9695902" y="4811622"/>
            <a:ext cx="1601793" cy="521514"/>
          </a:xfrm>
          <a:prstGeom prst="rect">
            <a:avLst/>
          </a:prstGeom>
        </p:spPr>
      </p:pic>
    </p:spTree>
    <p:extLst>
      <p:ext uri="{BB962C8B-B14F-4D97-AF65-F5344CB8AC3E}">
        <p14:creationId xmlns:p14="http://schemas.microsoft.com/office/powerpoint/2010/main" val="1940480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2B5C1E-26E2-8A46-BEDE-85D081576385}"/>
              </a:ext>
            </a:extLst>
          </p:cNvPr>
          <p:cNvSpPr>
            <a:spLocks noGrp="1"/>
          </p:cNvSpPr>
          <p:nvPr>
            <p:ph type="ftr" sz="quarter" idx="11"/>
          </p:nvPr>
        </p:nvSpPr>
        <p:spPr/>
        <p:txBody>
          <a:bodyPr/>
          <a:lstStyle/>
          <a:p>
            <a:r>
              <a:rPr lang="en-US"/>
              <a:t>AMAZON CONFIDENTIAL</a:t>
            </a:r>
            <a:endParaRPr lang="en-US" dirty="0"/>
          </a:p>
        </p:txBody>
      </p:sp>
      <p:sp>
        <p:nvSpPr>
          <p:cNvPr id="3" name="Slide Number Placeholder 2">
            <a:extLst>
              <a:ext uri="{FF2B5EF4-FFF2-40B4-BE49-F238E27FC236}">
                <a16:creationId xmlns:a16="http://schemas.microsoft.com/office/drawing/2014/main" id="{E1EF3718-5701-BF4C-9BF0-31E220B96ACD}"/>
              </a:ext>
            </a:extLst>
          </p:cNvPr>
          <p:cNvSpPr>
            <a:spLocks noGrp="1"/>
          </p:cNvSpPr>
          <p:nvPr>
            <p:ph type="sldNum" sz="quarter" idx="12"/>
          </p:nvPr>
        </p:nvSpPr>
        <p:spPr/>
        <p:txBody>
          <a:bodyPr/>
          <a:lstStyle/>
          <a:p>
            <a:fld id="{B8B63564-5B79-3941-B051-F803BA2D811F}" type="slidenum">
              <a:rPr lang="en-US" smtClean="0"/>
              <a:t>11</a:t>
            </a:fld>
            <a:endParaRPr lang="en-US"/>
          </a:p>
        </p:txBody>
      </p:sp>
      <p:sp>
        <p:nvSpPr>
          <p:cNvPr id="5" name="Rounded Rectangle 13">
            <a:extLst>
              <a:ext uri="{FF2B5EF4-FFF2-40B4-BE49-F238E27FC236}">
                <a16:creationId xmlns:a16="http://schemas.microsoft.com/office/drawing/2014/main" id="{05CFB58B-F9B1-BC4D-8AE3-9E25140CCDC9}"/>
              </a:ext>
            </a:extLst>
          </p:cNvPr>
          <p:cNvSpPr/>
          <p:nvPr/>
        </p:nvSpPr>
        <p:spPr>
          <a:xfrm>
            <a:off x="533123" y="964844"/>
            <a:ext cx="1175957" cy="274549"/>
          </a:xfrm>
          <a:prstGeom prst="roundRect">
            <a:avLst>
              <a:gd name="adj" fmla="val 436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pPr algn="ctr"/>
            <a:r>
              <a:rPr lang="en-US" sz="1200" dirty="0">
                <a:solidFill>
                  <a:schemeClr val="bg1"/>
                </a:solidFill>
              </a:rPr>
              <a:t>Vendor</a:t>
            </a:r>
            <a:r>
              <a:rPr lang="en-US" sz="1227" dirty="0">
                <a:solidFill>
                  <a:schemeClr val="bg1"/>
                </a:solidFill>
              </a:rPr>
              <a:t> </a:t>
            </a:r>
          </a:p>
        </p:txBody>
      </p:sp>
      <p:sp>
        <p:nvSpPr>
          <p:cNvPr id="6" name="Rounded Rectangle 13">
            <a:extLst>
              <a:ext uri="{FF2B5EF4-FFF2-40B4-BE49-F238E27FC236}">
                <a16:creationId xmlns:a16="http://schemas.microsoft.com/office/drawing/2014/main" id="{3C002350-FC84-7A49-B94F-52C57CD779BE}"/>
              </a:ext>
            </a:extLst>
          </p:cNvPr>
          <p:cNvSpPr/>
          <p:nvPr/>
        </p:nvSpPr>
        <p:spPr>
          <a:xfrm>
            <a:off x="522605" y="5231758"/>
            <a:ext cx="1175957" cy="526029"/>
          </a:xfrm>
          <a:prstGeom prst="roundRect">
            <a:avLst>
              <a:gd name="adj" fmla="val 4367"/>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pPr algn="ctr"/>
            <a:endParaRPr lang="en-US" sz="1130" dirty="0">
              <a:solidFill>
                <a:schemeClr val="bg1"/>
              </a:solidFill>
              <a:latin typeface="+mj-lt"/>
            </a:endParaRPr>
          </a:p>
          <a:p>
            <a:pPr algn="ctr"/>
            <a:r>
              <a:rPr lang="en-US" sz="1130" dirty="0">
                <a:solidFill>
                  <a:schemeClr val="bg1"/>
                </a:solidFill>
                <a:latin typeface="+mj-lt"/>
              </a:rPr>
              <a:t>AT&amp;T </a:t>
            </a:r>
          </a:p>
        </p:txBody>
      </p:sp>
      <p:sp>
        <p:nvSpPr>
          <p:cNvPr id="7" name="Rounded Rectangle 13">
            <a:extLst>
              <a:ext uri="{FF2B5EF4-FFF2-40B4-BE49-F238E27FC236}">
                <a16:creationId xmlns:a16="http://schemas.microsoft.com/office/drawing/2014/main" id="{E18714F9-F77B-2B4A-AD82-1A54560B5897}"/>
              </a:ext>
            </a:extLst>
          </p:cNvPr>
          <p:cNvSpPr/>
          <p:nvPr/>
        </p:nvSpPr>
        <p:spPr>
          <a:xfrm>
            <a:off x="6858293" y="964845"/>
            <a:ext cx="4484992" cy="249006"/>
          </a:xfrm>
          <a:prstGeom prst="roundRect">
            <a:avLst>
              <a:gd name="adj" fmla="val 436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200" dirty="0">
                <a:solidFill>
                  <a:schemeClr val="bg1"/>
                </a:solidFill>
                <a:latin typeface="+mj-lt"/>
              </a:rPr>
              <a:t>Why</a:t>
            </a:r>
            <a:r>
              <a:rPr lang="en-US" sz="1100" dirty="0">
                <a:solidFill>
                  <a:schemeClr val="bg1"/>
                </a:solidFill>
                <a:latin typeface="+mj-lt"/>
              </a:rPr>
              <a:t> this is a win… </a:t>
            </a:r>
            <a:endParaRPr lang="en-US" sz="1200" dirty="0">
              <a:solidFill>
                <a:schemeClr val="bg1"/>
              </a:solidFill>
              <a:latin typeface="+mj-lt"/>
            </a:endParaRPr>
          </a:p>
        </p:txBody>
      </p:sp>
      <p:sp>
        <p:nvSpPr>
          <p:cNvPr id="8" name="Rounded Rectangle 13">
            <a:extLst>
              <a:ext uri="{FF2B5EF4-FFF2-40B4-BE49-F238E27FC236}">
                <a16:creationId xmlns:a16="http://schemas.microsoft.com/office/drawing/2014/main" id="{D70CEF8B-E239-F744-8556-539055AD802B}"/>
              </a:ext>
            </a:extLst>
          </p:cNvPr>
          <p:cNvSpPr/>
          <p:nvPr/>
        </p:nvSpPr>
        <p:spPr>
          <a:xfrm>
            <a:off x="6869136" y="5231486"/>
            <a:ext cx="4474149" cy="517817"/>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tx2"/>
                </a:solidFill>
                <a:latin typeface="+mj-lt"/>
              </a:rPr>
              <a:t>Estimated spend -84.63%, from $17.57 per to $2.70 per month/per SIM (based upon 1.5 GB usage) or </a:t>
            </a:r>
            <a:r>
              <a:rPr lang="en-US" sz="1100" b="1" dirty="0">
                <a:solidFill>
                  <a:schemeClr val="tx2"/>
                </a:solidFill>
                <a:latin typeface="+mj-lt"/>
              </a:rPr>
              <a:t>$168K annually. </a:t>
            </a:r>
            <a:endParaRPr lang="en-US" sz="1100" dirty="0">
              <a:solidFill>
                <a:schemeClr val="tx2"/>
              </a:solidFill>
              <a:latin typeface="+mj-lt"/>
            </a:endParaRPr>
          </a:p>
        </p:txBody>
      </p:sp>
      <p:sp>
        <p:nvSpPr>
          <p:cNvPr id="9" name="Rounded Rectangle 13">
            <a:extLst>
              <a:ext uri="{FF2B5EF4-FFF2-40B4-BE49-F238E27FC236}">
                <a16:creationId xmlns:a16="http://schemas.microsoft.com/office/drawing/2014/main" id="{5FB411CB-365D-8C46-B893-550DD38143F9}"/>
              </a:ext>
            </a:extLst>
          </p:cNvPr>
          <p:cNvSpPr/>
          <p:nvPr/>
        </p:nvSpPr>
        <p:spPr>
          <a:xfrm>
            <a:off x="1745810" y="5240436"/>
            <a:ext cx="5080337" cy="526030"/>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tx2"/>
                </a:solidFill>
                <a:latin typeface="Calibri Light" panose="020F0302020204030204" pitchFamily="34" charset="0"/>
                <a:cs typeface="Calibri Light" panose="020F0302020204030204" pitchFamily="34" charset="0"/>
              </a:rPr>
              <a:t>Amazon Hub has partnered with AMZ Rivian account via regional procurement. To lower cost by 84.63% . </a:t>
            </a:r>
          </a:p>
        </p:txBody>
      </p:sp>
      <p:sp>
        <p:nvSpPr>
          <p:cNvPr id="10" name="Rounded Rectangle 13">
            <a:extLst>
              <a:ext uri="{FF2B5EF4-FFF2-40B4-BE49-F238E27FC236}">
                <a16:creationId xmlns:a16="http://schemas.microsoft.com/office/drawing/2014/main" id="{9684A464-BB9D-CD42-B4B1-52D6D41B2742}"/>
              </a:ext>
            </a:extLst>
          </p:cNvPr>
          <p:cNvSpPr/>
          <p:nvPr/>
        </p:nvSpPr>
        <p:spPr>
          <a:xfrm>
            <a:off x="1745812" y="964845"/>
            <a:ext cx="5080337" cy="274548"/>
          </a:xfrm>
          <a:prstGeom prst="roundRect">
            <a:avLst>
              <a:gd name="adj" fmla="val 436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pPr algn="ctr"/>
            <a:r>
              <a:rPr lang="en-US" sz="1200" dirty="0">
                <a:solidFill>
                  <a:schemeClr val="bg1"/>
                </a:solidFill>
                <a:latin typeface="+mj-lt"/>
              </a:rPr>
              <a:t>Details</a:t>
            </a:r>
            <a:r>
              <a:rPr lang="en-US" sz="1227" dirty="0">
                <a:solidFill>
                  <a:schemeClr val="bg1"/>
                </a:solidFill>
                <a:latin typeface="+mj-lt"/>
              </a:rPr>
              <a:t> </a:t>
            </a:r>
          </a:p>
        </p:txBody>
      </p:sp>
      <p:sp>
        <p:nvSpPr>
          <p:cNvPr id="11" name="Rounded Rectangle 13">
            <a:extLst>
              <a:ext uri="{FF2B5EF4-FFF2-40B4-BE49-F238E27FC236}">
                <a16:creationId xmlns:a16="http://schemas.microsoft.com/office/drawing/2014/main" id="{9A878C71-366C-CE4F-BDF9-25F4A35CBD50}"/>
              </a:ext>
            </a:extLst>
          </p:cNvPr>
          <p:cNvSpPr/>
          <p:nvPr/>
        </p:nvSpPr>
        <p:spPr>
          <a:xfrm>
            <a:off x="522607" y="2208757"/>
            <a:ext cx="1175957" cy="1262284"/>
          </a:xfrm>
          <a:prstGeom prst="roundRect">
            <a:avLst>
              <a:gd name="adj" fmla="val 4367"/>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pPr algn="ctr"/>
            <a:endParaRPr lang="en-US" sz="1130" dirty="0">
              <a:solidFill>
                <a:schemeClr val="bg1"/>
              </a:solidFill>
              <a:latin typeface="+mj-lt"/>
            </a:endParaRPr>
          </a:p>
          <a:p>
            <a:pPr algn="ctr"/>
            <a:endParaRPr lang="en-US" sz="1130" dirty="0">
              <a:solidFill>
                <a:schemeClr val="bg1"/>
              </a:solidFill>
              <a:latin typeface="+mj-lt"/>
            </a:endParaRPr>
          </a:p>
          <a:p>
            <a:pPr algn="ctr"/>
            <a:endParaRPr lang="en-US" sz="1130" dirty="0">
              <a:solidFill>
                <a:schemeClr val="bg1"/>
              </a:solidFill>
              <a:latin typeface="+mj-lt"/>
            </a:endParaRPr>
          </a:p>
          <a:p>
            <a:pPr algn="ctr"/>
            <a:r>
              <a:rPr lang="en-US" sz="1130" dirty="0">
                <a:solidFill>
                  <a:schemeClr val="bg1"/>
                </a:solidFill>
                <a:latin typeface="+mj-lt"/>
              </a:rPr>
              <a:t>T-Mobile</a:t>
            </a:r>
          </a:p>
        </p:txBody>
      </p:sp>
      <p:sp>
        <p:nvSpPr>
          <p:cNvPr id="12" name="Rounded Rectangle 13">
            <a:extLst>
              <a:ext uri="{FF2B5EF4-FFF2-40B4-BE49-F238E27FC236}">
                <a16:creationId xmlns:a16="http://schemas.microsoft.com/office/drawing/2014/main" id="{EBF3DDAE-61D4-E84B-92C4-BE3CE1127A12}"/>
              </a:ext>
            </a:extLst>
          </p:cNvPr>
          <p:cNvSpPr/>
          <p:nvPr/>
        </p:nvSpPr>
        <p:spPr>
          <a:xfrm>
            <a:off x="6869136" y="2233390"/>
            <a:ext cx="4474149" cy="1233743"/>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tx2"/>
                </a:solidFill>
                <a:latin typeface="+mj-lt"/>
              </a:rPr>
              <a:t>Based upon 12,822 Sprints SIMs, new billing reflects -66% MoM. MoM savings of approx. $109K per month or </a:t>
            </a:r>
            <a:r>
              <a:rPr lang="en-US" sz="1100" b="1" dirty="0">
                <a:solidFill>
                  <a:schemeClr val="tx2"/>
                </a:solidFill>
                <a:latin typeface="+mj-lt"/>
              </a:rPr>
              <a:t>$1.308M annually </a:t>
            </a:r>
            <a:r>
              <a:rPr lang="en-US" sz="1100" dirty="0">
                <a:solidFill>
                  <a:schemeClr val="tx2"/>
                </a:solidFill>
                <a:latin typeface="+mj-lt"/>
              </a:rPr>
              <a:t>($2.6M over 2-yr)</a:t>
            </a:r>
          </a:p>
          <a:p>
            <a:endParaRPr lang="en-US" sz="1100" dirty="0">
              <a:solidFill>
                <a:schemeClr val="tx2"/>
              </a:solidFill>
              <a:latin typeface="+mj-lt"/>
            </a:endParaRPr>
          </a:p>
          <a:p>
            <a:r>
              <a:rPr lang="en-US" sz="1100" dirty="0">
                <a:solidFill>
                  <a:schemeClr val="tx2"/>
                </a:solidFill>
                <a:latin typeface="+mj-lt"/>
              </a:rPr>
              <a:t>Long term benefits of e-SIM: 1) We can switch between partner profiles (Verizon, AT&amp;T, T-Mobile) over the air  2) no longer require a physical visit to swap out carriers and 3) Minimize the expense of modem configuration. </a:t>
            </a:r>
            <a:r>
              <a:rPr lang="en-US" sz="1100" b="1" dirty="0">
                <a:solidFill>
                  <a:schemeClr val="tx2"/>
                </a:solidFill>
                <a:latin typeface="+mj-lt"/>
              </a:rPr>
              <a:t>T-Mobile will absorb the $1.5M expense </a:t>
            </a:r>
            <a:r>
              <a:rPr lang="en-US" sz="1100" dirty="0">
                <a:solidFill>
                  <a:schemeClr val="tx2"/>
                </a:solidFill>
                <a:latin typeface="+mj-lt"/>
              </a:rPr>
              <a:t>associated with physical SIM swap. </a:t>
            </a:r>
          </a:p>
          <a:p>
            <a:endParaRPr lang="en-US" sz="1100" i="1" dirty="0">
              <a:solidFill>
                <a:schemeClr val="tx2"/>
              </a:solidFill>
              <a:latin typeface="+mj-lt"/>
            </a:endParaRPr>
          </a:p>
        </p:txBody>
      </p:sp>
      <p:sp>
        <p:nvSpPr>
          <p:cNvPr id="13" name="Rounded Rectangle 13">
            <a:extLst>
              <a:ext uri="{FF2B5EF4-FFF2-40B4-BE49-F238E27FC236}">
                <a16:creationId xmlns:a16="http://schemas.microsoft.com/office/drawing/2014/main" id="{1F6A01C5-E92E-E244-A6C1-ABFE29C624AF}"/>
              </a:ext>
            </a:extLst>
          </p:cNvPr>
          <p:cNvSpPr/>
          <p:nvPr/>
        </p:nvSpPr>
        <p:spPr>
          <a:xfrm>
            <a:off x="1745811" y="2233390"/>
            <a:ext cx="5080337" cy="1233743"/>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endParaRPr lang="en-US" sz="1100" dirty="0">
              <a:solidFill>
                <a:schemeClr val="tx2"/>
              </a:solidFill>
              <a:latin typeface="+mj-lt"/>
              <a:cs typeface="Calibri Light" panose="020F0302020204030204" pitchFamily="34" charset="0"/>
            </a:endParaRPr>
          </a:p>
          <a:p>
            <a:r>
              <a:rPr lang="en-US" sz="1100" dirty="0">
                <a:solidFill>
                  <a:schemeClr val="tx2"/>
                </a:solidFill>
                <a:latin typeface="+mj-lt"/>
                <a:cs typeface="Calibri Light" panose="020F0302020204030204" pitchFamily="34" charset="0"/>
              </a:rPr>
              <a:t>With the merger of Sprint to T-Mobile, we were able to renegotiate new pricing on both  12,292 preexisting and new lines going forward.  </a:t>
            </a:r>
          </a:p>
          <a:p>
            <a:endParaRPr lang="en-US" sz="1100" dirty="0">
              <a:solidFill>
                <a:schemeClr val="tx2"/>
              </a:solidFill>
              <a:latin typeface="+mj-lt"/>
              <a:cs typeface="Calibri Light" panose="020F0302020204030204" pitchFamily="34" charset="0"/>
            </a:endParaRPr>
          </a:p>
          <a:p>
            <a:r>
              <a:rPr lang="en-US" sz="1100" dirty="0">
                <a:solidFill>
                  <a:schemeClr val="tx2"/>
                </a:solidFill>
                <a:latin typeface="+mj-lt"/>
                <a:cs typeface="Calibri Light" panose="020F0302020204030204" pitchFamily="34" charset="0"/>
              </a:rPr>
              <a:t>Terms also included the ability to switch to e-SIMs.</a:t>
            </a:r>
          </a:p>
        </p:txBody>
      </p:sp>
      <p:sp>
        <p:nvSpPr>
          <p:cNvPr id="14" name="Rounded Rectangle 13">
            <a:extLst>
              <a:ext uri="{FF2B5EF4-FFF2-40B4-BE49-F238E27FC236}">
                <a16:creationId xmlns:a16="http://schemas.microsoft.com/office/drawing/2014/main" id="{BE0DEC61-7140-E943-B2FF-D8964473D619}"/>
              </a:ext>
            </a:extLst>
          </p:cNvPr>
          <p:cNvSpPr/>
          <p:nvPr/>
        </p:nvSpPr>
        <p:spPr>
          <a:xfrm>
            <a:off x="522607" y="3515688"/>
            <a:ext cx="1175957" cy="514070"/>
          </a:xfrm>
          <a:prstGeom prst="roundRect">
            <a:avLst>
              <a:gd name="adj" fmla="val 4367"/>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pPr algn="ctr"/>
            <a:endParaRPr lang="en-US" sz="1130" dirty="0">
              <a:solidFill>
                <a:schemeClr val="bg1"/>
              </a:solidFill>
              <a:latin typeface="+mj-lt"/>
            </a:endParaRPr>
          </a:p>
          <a:p>
            <a:pPr algn="ctr"/>
            <a:r>
              <a:rPr lang="en-US" sz="1130" dirty="0">
                <a:solidFill>
                  <a:schemeClr val="bg1"/>
                </a:solidFill>
                <a:latin typeface="+mj-lt"/>
              </a:rPr>
              <a:t>ServRight</a:t>
            </a:r>
          </a:p>
        </p:txBody>
      </p:sp>
      <p:sp>
        <p:nvSpPr>
          <p:cNvPr id="15" name="Rounded Rectangle 13">
            <a:extLst>
              <a:ext uri="{FF2B5EF4-FFF2-40B4-BE49-F238E27FC236}">
                <a16:creationId xmlns:a16="http://schemas.microsoft.com/office/drawing/2014/main" id="{6D7BC44D-84A6-F54B-9665-37BC9BF401D6}"/>
              </a:ext>
            </a:extLst>
          </p:cNvPr>
          <p:cNvSpPr/>
          <p:nvPr/>
        </p:nvSpPr>
        <p:spPr>
          <a:xfrm>
            <a:off x="6869136" y="3515687"/>
            <a:ext cx="4474148" cy="526029"/>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tx2"/>
                </a:solidFill>
                <a:latin typeface="+mj-lt"/>
              </a:rPr>
              <a:t>We now have a primary vendor in Canada and have </a:t>
            </a:r>
            <a:r>
              <a:rPr lang="en-US" sz="1100" b="1" dirty="0">
                <a:solidFill>
                  <a:schemeClr val="tx2"/>
                </a:solidFill>
                <a:latin typeface="+mj-lt"/>
              </a:rPr>
              <a:t>doubled provisioning and maintenance capacity. </a:t>
            </a:r>
            <a:r>
              <a:rPr lang="en-US" sz="1100" dirty="0">
                <a:solidFill>
                  <a:schemeClr val="tx2"/>
                </a:solidFill>
                <a:latin typeface="+mj-lt"/>
              </a:rPr>
              <a:t>Ensures we have contingency vendor for provisioning and maintenance in CA. </a:t>
            </a:r>
          </a:p>
        </p:txBody>
      </p:sp>
      <p:sp>
        <p:nvSpPr>
          <p:cNvPr id="16" name="Rounded Rectangle 13">
            <a:extLst>
              <a:ext uri="{FF2B5EF4-FFF2-40B4-BE49-F238E27FC236}">
                <a16:creationId xmlns:a16="http://schemas.microsoft.com/office/drawing/2014/main" id="{361235D9-066D-8845-AEA7-FFD3DB4620E5}"/>
              </a:ext>
            </a:extLst>
          </p:cNvPr>
          <p:cNvSpPr/>
          <p:nvPr/>
        </p:nvSpPr>
        <p:spPr>
          <a:xfrm>
            <a:off x="1745811" y="3503727"/>
            <a:ext cx="5080337" cy="526030"/>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tx2"/>
                </a:solidFill>
                <a:latin typeface="Calibri Light" panose="020F0302020204030204" pitchFamily="34" charset="0"/>
                <a:cs typeface="Calibri Light" panose="020F0302020204030204" pitchFamily="34" charset="0"/>
              </a:rPr>
              <a:t>Signed second vendor for provisioning and maintenance services in Canada. </a:t>
            </a:r>
          </a:p>
        </p:txBody>
      </p:sp>
      <p:sp>
        <p:nvSpPr>
          <p:cNvPr id="17" name="Rounded Rectangle 13">
            <a:extLst>
              <a:ext uri="{FF2B5EF4-FFF2-40B4-BE49-F238E27FC236}">
                <a16:creationId xmlns:a16="http://schemas.microsoft.com/office/drawing/2014/main" id="{A5FCC946-1363-1943-917D-88383F2F7472}"/>
              </a:ext>
            </a:extLst>
          </p:cNvPr>
          <p:cNvSpPr/>
          <p:nvPr/>
        </p:nvSpPr>
        <p:spPr>
          <a:xfrm>
            <a:off x="522607" y="4078312"/>
            <a:ext cx="1175957" cy="514070"/>
          </a:xfrm>
          <a:prstGeom prst="roundRect">
            <a:avLst>
              <a:gd name="adj" fmla="val 4367"/>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pPr algn="ctr"/>
            <a:endParaRPr lang="en-US" sz="1130" dirty="0">
              <a:solidFill>
                <a:schemeClr val="bg1"/>
              </a:solidFill>
              <a:latin typeface="+mj-lt"/>
            </a:endParaRPr>
          </a:p>
          <a:p>
            <a:pPr algn="ctr"/>
            <a:r>
              <a:rPr lang="en-US" sz="1130" dirty="0">
                <a:solidFill>
                  <a:schemeClr val="bg1"/>
                </a:solidFill>
                <a:latin typeface="+mj-lt"/>
              </a:rPr>
              <a:t>NSA</a:t>
            </a:r>
          </a:p>
        </p:txBody>
      </p:sp>
      <p:sp>
        <p:nvSpPr>
          <p:cNvPr id="18" name="Rounded Rectangle 13">
            <a:extLst>
              <a:ext uri="{FF2B5EF4-FFF2-40B4-BE49-F238E27FC236}">
                <a16:creationId xmlns:a16="http://schemas.microsoft.com/office/drawing/2014/main" id="{ECAA5A1C-9CB5-0846-8053-B387928BD1A0}"/>
              </a:ext>
            </a:extLst>
          </p:cNvPr>
          <p:cNvSpPr/>
          <p:nvPr/>
        </p:nvSpPr>
        <p:spPr>
          <a:xfrm>
            <a:off x="6869136" y="4078311"/>
            <a:ext cx="4474148" cy="1100613"/>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endParaRPr lang="en-US" sz="1100" dirty="0">
              <a:solidFill>
                <a:schemeClr val="tx2"/>
              </a:solidFill>
              <a:latin typeface="+mj-lt"/>
            </a:endParaRPr>
          </a:p>
          <a:p>
            <a:r>
              <a:rPr lang="en-US" sz="1100" dirty="0">
                <a:solidFill>
                  <a:schemeClr val="tx2"/>
                </a:solidFill>
                <a:latin typeface="+mj-lt"/>
              </a:rPr>
              <a:t>We have established liquidated damages against SLAs. Doubled vendor capacity in the US and Canada, and decreased average cost of surveys (Apt. &amp; Lkr) from $190 to $173. Estimated decrease in spend by 8%  or </a:t>
            </a:r>
            <a:r>
              <a:rPr lang="en-US" sz="1100" b="1" dirty="0">
                <a:solidFill>
                  <a:schemeClr val="tx2"/>
                </a:solidFill>
                <a:latin typeface="+mj-lt"/>
              </a:rPr>
              <a:t>$670K annually </a:t>
            </a:r>
            <a:r>
              <a:rPr lang="en-US" sz="1100" dirty="0">
                <a:solidFill>
                  <a:schemeClr val="tx2"/>
                </a:solidFill>
                <a:latin typeface="+mj-lt"/>
              </a:rPr>
              <a:t>($1.34M life of contracts).</a:t>
            </a:r>
          </a:p>
        </p:txBody>
      </p:sp>
      <p:sp>
        <p:nvSpPr>
          <p:cNvPr id="19" name="Rounded Rectangle 13">
            <a:extLst>
              <a:ext uri="{FF2B5EF4-FFF2-40B4-BE49-F238E27FC236}">
                <a16:creationId xmlns:a16="http://schemas.microsoft.com/office/drawing/2014/main" id="{30973778-557A-A542-9155-6121105402C8}"/>
              </a:ext>
            </a:extLst>
          </p:cNvPr>
          <p:cNvSpPr/>
          <p:nvPr/>
        </p:nvSpPr>
        <p:spPr>
          <a:xfrm>
            <a:off x="1745811" y="4066351"/>
            <a:ext cx="5080337" cy="526030"/>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tx2"/>
                </a:solidFill>
                <a:latin typeface="Calibri Light" panose="020F0302020204030204" pitchFamily="34" charset="0"/>
                <a:cs typeface="Calibri Light" panose="020F0302020204030204" pitchFamily="34" charset="0"/>
              </a:rPr>
              <a:t>Onboarding of new survey vendor. </a:t>
            </a:r>
          </a:p>
        </p:txBody>
      </p:sp>
      <p:sp>
        <p:nvSpPr>
          <p:cNvPr id="20" name="Rounded Rectangle 13">
            <a:extLst>
              <a:ext uri="{FF2B5EF4-FFF2-40B4-BE49-F238E27FC236}">
                <a16:creationId xmlns:a16="http://schemas.microsoft.com/office/drawing/2014/main" id="{552E51A2-FCED-D547-AD2D-EDFC783727A0}"/>
              </a:ext>
            </a:extLst>
          </p:cNvPr>
          <p:cNvSpPr/>
          <p:nvPr/>
        </p:nvSpPr>
        <p:spPr>
          <a:xfrm>
            <a:off x="522606" y="4647523"/>
            <a:ext cx="1175957" cy="514070"/>
          </a:xfrm>
          <a:prstGeom prst="roundRect">
            <a:avLst>
              <a:gd name="adj" fmla="val 4367"/>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pPr algn="ctr"/>
            <a:endParaRPr lang="en-US" sz="1130" dirty="0">
              <a:solidFill>
                <a:schemeClr val="bg1"/>
              </a:solidFill>
              <a:latin typeface="+mj-lt"/>
            </a:endParaRPr>
          </a:p>
          <a:p>
            <a:pPr algn="ctr"/>
            <a:r>
              <a:rPr lang="en-US" sz="1130" dirty="0">
                <a:solidFill>
                  <a:schemeClr val="bg1"/>
                </a:solidFill>
                <a:latin typeface="+mj-lt"/>
              </a:rPr>
              <a:t>Bureau Veritas  </a:t>
            </a:r>
          </a:p>
        </p:txBody>
      </p:sp>
      <p:sp>
        <p:nvSpPr>
          <p:cNvPr id="21" name="Rounded Rectangle 13">
            <a:extLst>
              <a:ext uri="{FF2B5EF4-FFF2-40B4-BE49-F238E27FC236}">
                <a16:creationId xmlns:a16="http://schemas.microsoft.com/office/drawing/2014/main" id="{DAA038F5-999F-0A4D-87A8-65F5BFC9B647}"/>
              </a:ext>
            </a:extLst>
          </p:cNvPr>
          <p:cNvSpPr/>
          <p:nvPr/>
        </p:nvSpPr>
        <p:spPr>
          <a:xfrm>
            <a:off x="1745811" y="4652894"/>
            <a:ext cx="5080337" cy="508699"/>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tx2"/>
                </a:solidFill>
                <a:latin typeface="Calibri Light" panose="020F0302020204030204" pitchFamily="34" charset="0"/>
                <a:cs typeface="Calibri Light" panose="020F0302020204030204" pitchFamily="34" charset="0"/>
              </a:rPr>
              <a:t>Onboarding of a second survey vendor. </a:t>
            </a:r>
          </a:p>
        </p:txBody>
      </p:sp>
      <p:sp>
        <p:nvSpPr>
          <p:cNvPr id="22" name="Rounded Rectangle 13">
            <a:extLst>
              <a:ext uri="{FF2B5EF4-FFF2-40B4-BE49-F238E27FC236}">
                <a16:creationId xmlns:a16="http://schemas.microsoft.com/office/drawing/2014/main" id="{546AF941-4F76-C447-976E-A441CE12FD2F}"/>
              </a:ext>
            </a:extLst>
          </p:cNvPr>
          <p:cNvSpPr/>
          <p:nvPr/>
        </p:nvSpPr>
        <p:spPr>
          <a:xfrm>
            <a:off x="533123" y="1309230"/>
            <a:ext cx="1175957" cy="879616"/>
          </a:xfrm>
          <a:prstGeom prst="roundRect">
            <a:avLst>
              <a:gd name="adj" fmla="val 4367"/>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pPr algn="ctr"/>
            <a:endParaRPr lang="en-US" sz="1130" dirty="0">
              <a:solidFill>
                <a:schemeClr val="bg1"/>
              </a:solidFill>
              <a:latin typeface="+mj-lt"/>
            </a:endParaRPr>
          </a:p>
          <a:p>
            <a:pPr algn="ctr"/>
            <a:endParaRPr lang="en-US" sz="1130" dirty="0">
              <a:solidFill>
                <a:schemeClr val="bg1"/>
              </a:solidFill>
              <a:latin typeface="+mj-lt"/>
            </a:endParaRPr>
          </a:p>
          <a:p>
            <a:pPr algn="ctr"/>
            <a:r>
              <a:rPr lang="en-US" sz="1130" dirty="0">
                <a:solidFill>
                  <a:schemeClr val="bg1"/>
                </a:solidFill>
                <a:latin typeface="+mj-lt"/>
              </a:rPr>
              <a:t>Telefonica</a:t>
            </a:r>
          </a:p>
        </p:txBody>
      </p:sp>
      <p:sp>
        <p:nvSpPr>
          <p:cNvPr id="23" name="Rounded Rectangle 13">
            <a:extLst>
              <a:ext uri="{FF2B5EF4-FFF2-40B4-BE49-F238E27FC236}">
                <a16:creationId xmlns:a16="http://schemas.microsoft.com/office/drawing/2014/main" id="{48676D1B-41F6-BD46-8EF8-712EDFF7AA75}"/>
              </a:ext>
            </a:extLst>
          </p:cNvPr>
          <p:cNvSpPr/>
          <p:nvPr/>
        </p:nvSpPr>
        <p:spPr>
          <a:xfrm>
            <a:off x="6879652" y="1309229"/>
            <a:ext cx="4474148" cy="899528"/>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tx2"/>
                </a:solidFill>
              </a:rPr>
              <a:t>The new monthly estimated cost per locker is EUR3.00 against current cost of EUR25.73. This equates to a monthly saving per locker of €22.73 (88%). Annual estimated costs and savings for 15,105 lockers are </a:t>
            </a:r>
            <a:r>
              <a:rPr lang="en-US" sz="1100" b="1" dirty="0">
                <a:solidFill>
                  <a:schemeClr val="tx2"/>
                </a:solidFill>
              </a:rPr>
              <a:t>€544K and      €4.1MM. </a:t>
            </a:r>
            <a:r>
              <a:rPr lang="en-US" sz="1100" dirty="0">
                <a:solidFill>
                  <a:schemeClr val="tx2"/>
                </a:solidFill>
              </a:rPr>
              <a:t>The positive NPV value for 2 years (2021/22) is EUR6.4MM, accounting for migration costs and impact on Counter devices (EUR1.1MM).</a:t>
            </a:r>
            <a:endParaRPr lang="en-US" sz="1100" dirty="0">
              <a:solidFill>
                <a:schemeClr val="tx2"/>
              </a:solidFill>
              <a:latin typeface="+mj-lt"/>
            </a:endParaRPr>
          </a:p>
        </p:txBody>
      </p:sp>
      <p:sp>
        <p:nvSpPr>
          <p:cNvPr id="24" name="Rounded Rectangle 13">
            <a:extLst>
              <a:ext uri="{FF2B5EF4-FFF2-40B4-BE49-F238E27FC236}">
                <a16:creationId xmlns:a16="http://schemas.microsoft.com/office/drawing/2014/main" id="{177B9461-FFAF-6044-B773-C9160751160B}"/>
              </a:ext>
            </a:extLst>
          </p:cNvPr>
          <p:cNvSpPr/>
          <p:nvPr/>
        </p:nvSpPr>
        <p:spPr>
          <a:xfrm>
            <a:off x="1756327" y="1297268"/>
            <a:ext cx="5080337" cy="899528"/>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endParaRPr lang="en-US" sz="1100" dirty="0">
              <a:solidFill>
                <a:schemeClr val="tx2"/>
              </a:solidFill>
              <a:latin typeface="+mj-lt"/>
            </a:endParaRPr>
          </a:p>
          <a:p>
            <a:r>
              <a:rPr lang="en-US" sz="1100" dirty="0">
                <a:solidFill>
                  <a:schemeClr val="tx2"/>
                </a:solidFill>
                <a:latin typeface="+mj-lt"/>
              </a:rPr>
              <a:t>This new agreement will replace existing contract with Vodafone, aiming to complete migration by the end of Q1 2021.</a:t>
            </a:r>
            <a:endParaRPr lang="en-US" sz="1100" dirty="0">
              <a:solidFill>
                <a:schemeClr val="tx2"/>
              </a:solidFill>
              <a:latin typeface="+mj-lt"/>
              <a:cs typeface="Calibri Light" panose="020F0302020204030204" pitchFamily="34" charset="0"/>
            </a:endParaRPr>
          </a:p>
        </p:txBody>
      </p:sp>
      <p:sp>
        <p:nvSpPr>
          <p:cNvPr id="25" name="TextBox 24">
            <a:extLst>
              <a:ext uri="{FF2B5EF4-FFF2-40B4-BE49-F238E27FC236}">
                <a16:creationId xmlns:a16="http://schemas.microsoft.com/office/drawing/2014/main" id="{BB2D9C23-6151-454C-9CB3-B1ED1F13D8E6}"/>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Key Cost Savings Initiatives</a:t>
            </a:r>
          </a:p>
          <a:p>
            <a:r>
              <a:rPr lang="en-US" dirty="0">
                <a:solidFill>
                  <a:schemeClr val="tx2"/>
                </a:solidFill>
                <a:latin typeface="+mj-lt"/>
              </a:rPr>
              <a:t>New &amp; Renegotiated Contracts</a:t>
            </a:r>
          </a:p>
        </p:txBody>
      </p:sp>
    </p:spTree>
    <p:extLst>
      <p:ext uri="{BB962C8B-B14F-4D97-AF65-F5344CB8AC3E}">
        <p14:creationId xmlns:p14="http://schemas.microsoft.com/office/powerpoint/2010/main" val="1262419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dirty="0"/>
              <a:t> AMAZON HUB</a:t>
            </a:r>
          </a:p>
        </p:txBody>
      </p:sp>
      <p:sp>
        <p:nvSpPr>
          <p:cNvPr id="3" name="Text Placeholder 2"/>
          <p:cNvSpPr>
            <a:spLocks noGrp="1"/>
          </p:cNvSpPr>
          <p:nvPr>
            <p:ph type="body" sz="quarter" idx="11"/>
          </p:nvPr>
        </p:nvSpPr>
        <p:spPr/>
        <p:txBody>
          <a:bodyPr/>
          <a:lstStyle/>
          <a:p>
            <a:r>
              <a:rPr lang="en-US" sz="2500" dirty="0">
                <a:latin typeface="+mj-lt"/>
              </a:rPr>
              <a:t>In the works for 2022 </a:t>
            </a:r>
          </a:p>
        </p:txBody>
      </p:sp>
      <p:sp>
        <p:nvSpPr>
          <p:cNvPr id="36" name="Text Placeholder 1">
            <a:extLst>
              <a:ext uri="{FF2B5EF4-FFF2-40B4-BE49-F238E27FC236}">
                <a16:creationId xmlns:a16="http://schemas.microsoft.com/office/drawing/2014/main" id="{910CD6C2-128A-444D-A92B-E5600665C32E}"/>
              </a:ext>
            </a:extLst>
          </p:cNvPr>
          <p:cNvSpPr txBox="1">
            <a:spLocks/>
          </p:cNvSpPr>
          <p:nvPr/>
        </p:nvSpPr>
        <p:spPr>
          <a:xfrm>
            <a:off x="830987" y="1421172"/>
            <a:ext cx="4092491" cy="126639"/>
          </a:xfrm>
          <a:prstGeom prst="rect">
            <a:avLst/>
          </a:prstGeom>
        </p:spPr>
        <p:txBody>
          <a:bodyPr vert="horz" wrap="non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0" lang="en-US" sz="682" b="0" i="0" u="none" strike="noStrike" kern="1200" cap="none" spc="341" normalizeH="0" baseline="0" dirty="0" smtClean="0">
                <a:ln>
                  <a:noFill/>
                </a:ln>
                <a:gradFill>
                  <a:gsLst>
                    <a:gs pos="21000">
                      <a:srgbClr val="2F2F35"/>
                    </a:gs>
                    <a:gs pos="85000">
                      <a:srgbClr val="2F2F35"/>
                    </a:gs>
                  </a:gsLst>
                  <a:lin ang="5400000" scaled="1"/>
                </a:gradFill>
                <a:effectLst/>
                <a:uLnTx/>
                <a:uFillTx/>
                <a:latin typeface="Amazon Ember" panose="02000000000000000000" pitchFamily="2" charset="0"/>
                <a:ea typeface="Amazon Ember" panose="02000000000000000000" pitchFamily="2"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spc="220" dirty="0">
              <a:latin typeface="+mn-lt"/>
            </a:endParaRPr>
          </a:p>
        </p:txBody>
      </p:sp>
      <p:sp>
        <p:nvSpPr>
          <p:cNvPr id="28" name="Rounded Rectangle 13">
            <a:extLst>
              <a:ext uri="{FF2B5EF4-FFF2-40B4-BE49-F238E27FC236}">
                <a16:creationId xmlns:a16="http://schemas.microsoft.com/office/drawing/2014/main" id="{4B1A1EC9-7252-40D1-ACF8-C51CFDC156A2}"/>
              </a:ext>
            </a:extLst>
          </p:cNvPr>
          <p:cNvSpPr/>
          <p:nvPr/>
        </p:nvSpPr>
        <p:spPr>
          <a:xfrm>
            <a:off x="1692261" y="2292223"/>
            <a:ext cx="2022781" cy="692544"/>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bg1">
                    <a:lumMod val="85000"/>
                    <a:lumOff val="15000"/>
                  </a:schemeClr>
                </a:solidFill>
                <a:latin typeface="+mj-lt"/>
              </a:rPr>
              <a:t>WO Renegotiation securing an alignment on SLA of 95% and a path for 99% for same day resolution.(MX &amp; EU)</a:t>
            </a:r>
            <a:endParaRPr lang="en-US" sz="1100" dirty="0">
              <a:solidFill>
                <a:schemeClr val="bg1">
                  <a:lumMod val="85000"/>
                  <a:lumOff val="15000"/>
                </a:schemeClr>
              </a:solidFill>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4E02A763-643B-4DB8-B94E-9CF6CF2CA227}"/>
              </a:ext>
            </a:extLst>
          </p:cNvPr>
          <p:cNvSpPr txBox="1"/>
          <p:nvPr/>
        </p:nvSpPr>
        <p:spPr>
          <a:xfrm>
            <a:off x="5134627" y="3296108"/>
            <a:ext cx="1737359" cy="400110"/>
          </a:xfrm>
          <a:prstGeom prst="rect">
            <a:avLst/>
          </a:prstGeom>
          <a:noFill/>
        </p:spPr>
        <p:txBody>
          <a:bodyPr wrap="square" rtlCol="0">
            <a:spAutoFit/>
          </a:bodyPr>
          <a:lstStyle/>
          <a:p>
            <a:r>
              <a:rPr lang="en-US" sz="2000" dirty="0">
                <a:latin typeface="+mj-lt"/>
              </a:rPr>
              <a:t>CARDTRONICS</a:t>
            </a:r>
          </a:p>
        </p:txBody>
      </p:sp>
      <p:grpSp>
        <p:nvGrpSpPr>
          <p:cNvPr id="34" name="Group 33">
            <a:extLst>
              <a:ext uri="{FF2B5EF4-FFF2-40B4-BE49-F238E27FC236}">
                <a16:creationId xmlns:a16="http://schemas.microsoft.com/office/drawing/2014/main" id="{46B9B941-307D-457F-AE88-BC5DC77C01F8}"/>
              </a:ext>
            </a:extLst>
          </p:cNvPr>
          <p:cNvGrpSpPr/>
          <p:nvPr/>
        </p:nvGrpSpPr>
        <p:grpSpPr>
          <a:xfrm>
            <a:off x="8459286" y="2800875"/>
            <a:ext cx="1298448" cy="679658"/>
            <a:chOff x="476092" y="1188573"/>
            <a:chExt cx="1127222" cy="679658"/>
          </a:xfrm>
        </p:grpSpPr>
        <p:sp>
          <p:nvSpPr>
            <p:cNvPr id="35" name="Rectangle 34">
              <a:extLst>
                <a:ext uri="{FF2B5EF4-FFF2-40B4-BE49-F238E27FC236}">
                  <a16:creationId xmlns:a16="http://schemas.microsoft.com/office/drawing/2014/main" id="{EC46A122-6EB1-40F9-B06B-19E6F04CC44D}"/>
                </a:ext>
              </a:extLst>
            </p:cNvPr>
            <p:cNvSpPr/>
            <p:nvPr/>
          </p:nvSpPr>
          <p:spPr>
            <a:xfrm>
              <a:off x="521623" y="1188573"/>
              <a:ext cx="1036159" cy="67965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a:extLst>
                <a:ext uri="{FF2B5EF4-FFF2-40B4-BE49-F238E27FC236}">
                  <a16:creationId xmlns:a16="http://schemas.microsoft.com/office/drawing/2014/main" id="{8D2C7B8C-CFF6-4C71-A789-BB1C9E3CDBF2}"/>
                </a:ext>
              </a:extLst>
            </p:cNvPr>
            <p:cNvSpPr txBox="1"/>
            <p:nvPr/>
          </p:nvSpPr>
          <p:spPr>
            <a:xfrm>
              <a:off x="476092" y="1188573"/>
              <a:ext cx="1127222" cy="67965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kern="1200" dirty="0">
                  <a:latin typeface="+mj-lt"/>
                </a:rPr>
                <a:t>   </a:t>
              </a:r>
              <a:r>
                <a:rPr lang="en-US" dirty="0">
                  <a:latin typeface="+mj-lt"/>
                </a:rPr>
                <a:t>VERIZON</a:t>
              </a:r>
              <a:r>
                <a:rPr lang="en-US" sz="3100" kern="1200" dirty="0"/>
                <a:t> </a:t>
              </a:r>
            </a:p>
          </p:txBody>
        </p:sp>
      </p:grpSp>
      <p:sp>
        <p:nvSpPr>
          <p:cNvPr id="41" name="Text Placeholder 1">
            <a:extLst>
              <a:ext uri="{FF2B5EF4-FFF2-40B4-BE49-F238E27FC236}">
                <a16:creationId xmlns:a16="http://schemas.microsoft.com/office/drawing/2014/main" id="{31F82E0B-CF54-4685-A608-05E6BC648850}"/>
              </a:ext>
            </a:extLst>
          </p:cNvPr>
          <p:cNvSpPr txBox="1">
            <a:spLocks/>
          </p:cNvSpPr>
          <p:nvPr/>
        </p:nvSpPr>
        <p:spPr>
          <a:xfrm>
            <a:off x="790733" y="1911066"/>
            <a:ext cx="2976596" cy="63320"/>
          </a:xfrm>
          <a:prstGeom prst="rect">
            <a:avLst/>
          </a:prstGeom>
        </p:spPr>
        <p:txBody>
          <a:bodyPr vert="horz" wrap="non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0" lang="en-US" sz="682" b="0" i="0" u="none" strike="noStrike" kern="1200" cap="none" spc="341" normalizeH="0" baseline="0" dirty="0" smtClean="0">
                <a:ln>
                  <a:noFill/>
                </a:ln>
                <a:gradFill>
                  <a:gsLst>
                    <a:gs pos="21000">
                      <a:srgbClr val="2F2F35"/>
                    </a:gs>
                    <a:gs pos="85000">
                      <a:srgbClr val="2F2F35"/>
                    </a:gs>
                  </a:gsLst>
                  <a:lin ang="5400000" scaled="1"/>
                </a:gradFill>
                <a:effectLst/>
                <a:uLnTx/>
                <a:uFillTx/>
                <a:latin typeface="Amazon Ember" panose="02000000000000000000" pitchFamily="2" charset="0"/>
                <a:ea typeface="Amazon Ember" panose="02000000000000000000" pitchFamily="2"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spc="220" dirty="0">
                <a:latin typeface="+mn-lt"/>
              </a:rPr>
              <a:t>Install|Fleet Management</a:t>
            </a:r>
          </a:p>
        </p:txBody>
      </p:sp>
      <p:sp>
        <p:nvSpPr>
          <p:cNvPr id="43" name="TextBox 42">
            <a:extLst>
              <a:ext uri="{FF2B5EF4-FFF2-40B4-BE49-F238E27FC236}">
                <a16:creationId xmlns:a16="http://schemas.microsoft.com/office/drawing/2014/main" id="{C40CC39A-5D63-4EEF-A4DA-D190445CCFB5}"/>
              </a:ext>
            </a:extLst>
          </p:cNvPr>
          <p:cNvSpPr txBox="1"/>
          <p:nvPr/>
        </p:nvSpPr>
        <p:spPr>
          <a:xfrm>
            <a:off x="366381" y="2337641"/>
            <a:ext cx="1298448" cy="67965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kern="1200" dirty="0">
                <a:latin typeface="+mj-lt"/>
              </a:rPr>
              <a:t>   </a:t>
            </a:r>
            <a:r>
              <a:rPr lang="en-US" dirty="0">
                <a:latin typeface="+mj-lt"/>
              </a:rPr>
              <a:t>REDBOX</a:t>
            </a:r>
            <a:endParaRPr lang="en-US" sz="3100" kern="1200" dirty="0"/>
          </a:p>
        </p:txBody>
      </p:sp>
      <p:grpSp>
        <p:nvGrpSpPr>
          <p:cNvPr id="44" name="Group 43">
            <a:extLst>
              <a:ext uri="{FF2B5EF4-FFF2-40B4-BE49-F238E27FC236}">
                <a16:creationId xmlns:a16="http://schemas.microsoft.com/office/drawing/2014/main" id="{8D26D312-5705-437D-9FED-2ECE0B33CC0C}"/>
              </a:ext>
            </a:extLst>
          </p:cNvPr>
          <p:cNvGrpSpPr/>
          <p:nvPr/>
        </p:nvGrpSpPr>
        <p:grpSpPr>
          <a:xfrm>
            <a:off x="720584" y="2091148"/>
            <a:ext cx="985505" cy="1098346"/>
            <a:chOff x="2889674" y="962021"/>
            <a:chExt cx="985505" cy="1132764"/>
          </a:xfrm>
        </p:grpSpPr>
        <p:sp>
          <p:nvSpPr>
            <p:cNvPr id="45" name="Hexagon 44">
              <a:extLst>
                <a:ext uri="{FF2B5EF4-FFF2-40B4-BE49-F238E27FC236}">
                  <a16:creationId xmlns:a16="http://schemas.microsoft.com/office/drawing/2014/main" id="{AB5A3E9F-E5E1-4F7E-89D6-577DBF88080E}"/>
                </a:ext>
              </a:extLst>
            </p:cNvPr>
            <p:cNvSpPr/>
            <p:nvPr/>
          </p:nvSpPr>
          <p:spPr>
            <a:xfrm rot="5400000">
              <a:off x="2816045" y="1035650"/>
              <a:ext cx="1132764" cy="985505"/>
            </a:xfrm>
            <a:prstGeom prst="hexagon">
              <a:avLst>
                <a:gd name="adj" fmla="val 25000"/>
                <a:gd name="vf" fmla="val 115470"/>
              </a:avLst>
            </a:prstGeom>
            <a:solidFill>
              <a:schemeClr val="bg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6" name="Hexagon 4">
              <a:extLst>
                <a:ext uri="{FF2B5EF4-FFF2-40B4-BE49-F238E27FC236}">
                  <a16:creationId xmlns:a16="http://schemas.microsoft.com/office/drawing/2014/main" id="{745C5576-0D95-426F-9677-64F6AD392825}"/>
                </a:ext>
              </a:extLst>
            </p:cNvPr>
            <p:cNvSpPr txBox="1"/>
            <p:nvPr/>
          </p:nvSpPr>
          <p:spPr>
            <a:xfrm>
              <a:off x="3043249" y="1138543"/>
              <a:ext cx="678355" cy="779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RICOH </a:t>
              </a:r>
            </a:p>
          </p:txBody>
        </p:sp>
      </p:grpSp>
      <p:sp>
        <p:nvSpPr>
          <p:cNvPr id="54" name="Rounded Rectangle 13">
            <a:extLst>
              <a:ext uri="{FF2B5EF4-FFF2-40B4-BE49-F238E27FC236}">
                <a16:creationId xmlns:a16="http://schemas.microsoft.com/office/drawing/2014/main" id="{9AC67741-D5D6-4CB1-A681-153AA2A7758E}"/>
              </a:ext>
            </a:extLst>
          </p:cNvPr>
          <p:cNvSpPr/>
          <p:nvPr/>
        </p:nvSpPr>
        <p:spPr>
          <a:xfrm>
            <a:off x="1664829" y="3465347"/>
            <a:ext cx="2022781" cy="598271"/>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bg1">
                    <a:lumMod val="85000"/>
                    <a:lumOff val="15000"/>
                  </a:schemeClr>
                </a:solidFill>
                <a:latin typeface="Calibri Light" panose="020F0302020204030204" pitchFamily="34" charset="0"/>
                <a:cs typeface="Calibri Light" panose="020F0302020204030204" pitchFamily="34" charset="0"/>
              </a:rPr>
              <a:t>Centralize added services (such RMA) that will reduce spend on modem configuration.(US)</a:t>
            </a:r>
          </a:p>
        </p:txBody>
      </p:sp>
      <p:grpSp>
        <p:nvGrpSpPr>
          <p:cNvPr id="55" name="Group 54">
            <a:extLst>
              <a:ext uri="{FF2B5EF4-FFF2-40B4-BE49-F238E27FC236}">
                <a16:creationId xmlns:a16="http://schemas.microsoft.com/office/drawing/2014/main" id="{69418C2C-EAF4-44B8-A93F-2D540766F8B0}"/>
              </a:ext>
            </a:extLst>
          </p:cNvPr>
          <p:cNvGrpSpPr/>
          <p:nvPr/>
        </p:nvGrpSpPr>
        <p:grpSpPr>
          <a:xfrm>
            <a:off x="706756" y="3200787"/>
            <a:ext cx="985505" cy="1098346"/>
            <a:chOff x="2889674" y="962021"/>
            <a:chExt cx="985505" cy="1132764"/>
          </a:xfrm>
        </p:grpSpPr>
        <p:sp>
          <p:nvSpPr>
            <p:cNvPr id="56" name="Hexagon 55">
              <a:extLst>
                <a:ext uri="{FF2B5EF4-FFF2-40B4-BE49-F238E27FC236}">
                  <a16:creationId xmlns:a16="http://schemas.microsoft.com/office/drawing/2014/main" id="{859284E8-F7A6-4194-A3E4-36E3006C0C3F}"/>
                </a:ext>
              </a:extLst>
            </p:cNvPr>
            <p:cNvSpPr/>
            <p:nvPr/>
          </p:nvSpPr>
          <p:spPr>
            <a:xfrm rot="5400000">
              <a:off x="2816045" y="1035650"/>
              <a:ext cx="1132764" cy="985505"/>
            </a:xfrm>
            <a:prstGeom prst="hexagon">
              <a:avLst>
                <a:gd name="adj" fmla="val 25000"/>
                <a:gd name="vf" fmla="val 115470"/>
              </a:avLst>
            </a:prstGeom>
            <a:solidFill>
              <a:schemeClr val="bg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7" name="Hexagon 4">
              <a:extLst>
                <a:ext uri="{FF2B5EF4-FFF2-40B4-BE49-F238E27FC236}">
                  <a16:creationId xmlns:a16="http://schemas.microsoft.com/office/drawing/2014/main" id="{4ECB20F3-95DD-44F4-A8C3-425F37C05DD3}"/>
                </a:ext>
              </a:extLst>
            </p:cNvPr>
            <p:cNvSpPr txBox="1"/>
            <p:nvPr/>
          </p:nvSpPr>
          <p:spPr>
            <a:xfrm>
              <a:off x="2903502" y="1138543"/>
              <a:ext cx="958073" cy="779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REDBOX </a:t>
              </a:r>
            </a:p>
          </p:txBody>
        </p:sp>
      </p:grpSp>
      <p:sp>
        <p:nvSpPr>
          <p:cNvPr id="58" name="Rounded Rectangle 13">
            <a:extLst>
              <a:ext uri="{FF2B5EF4-FFF2-40B4-BE49-F238E27FC236}">
                <a16:creationId xmlns:a16="http://schemas.microsoft.com/office/drawing/2014/main" id="{E81B452F-489F-47C3-9584-B603C61DB778}"/>
              </a:ext>
            </a:extLst>
          </p:cNvPr>
          <p:cNvSpPr/>
          <p:nvPr/>
        </p:nvSpPr>
        <p:spPr>
          <a:xfrm>
            <a:off x="1678656" y="4510211"/>
            <a:ext cx="2022781" cy="687276"/>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bg1">
                    <a:lumMod val="85000"/>
                    <a:lumOff val="15000"/>
                  </a:schemeClr>
                </a:solidFill>
                <a:latin typeface="Calibri Light" panose="020F0302020204030204" pitchFamily="34" charset="0"/>
                <a:cs typeface="Calibri Light" panose="020F0302020204030204" pitchFamily="34" charset="0"/>
              </a:rPr>
              <a:t>New vendor agreement that targets reduction in survey/install spend by 5% and formally ads continency vendor. (MX)</a:t>
            </a:r>
          </a:p>
        </p:txBody>
      </p:sp>
      <p:grpSp>
        <p:nvGrpSpPr>
          <p:cNvPr id="59" name="Group 58">
            <a:extLst>
              <a:ext uri="{FF2B5EF4-FFF2-40B4-BE49-F238E27FC236}">
                <a16:creationId xmlns:a16="http://schemas.microsoft.com/office/drawing/2014/main" id="{E4942FF7-8305-4655-BF04-64239B49D372}"/>
              </a:ext>
            </a:extLst>
          </p:cNvPr>
          <p:cNvGrpSpPr/>
          <p:nvPr/>
        </p:nvGrpSpPr>
        <p:grpSpPr>
          <a:xfrm>
            <a:off x="706756" y="4310426"/>
            <a:ext cx="985505" cy="1098346"/>
            <a:chOff x="2889674" y="962021"/>
            <a:chExt cx="985505" cy="1132764"/>
          </a:xfrm>
        </p:grpSpPr>
        <p:sp>
          <p:nvSpPr>
            <p:cNvPr id="60" name="Hexagon 59">
              <a:extLst>
                <a:ext uri="{FF2B5EF4-FFF2-40B4-BE49-F238E27FC236}">
                  <a16:creationId xmlns:a16="http://schemas.microsoft.com/office/drawing/2014/main" id="{68A7ED69-35B5-4DE4-9355-7BEC9E8A50F3}"/>
                </a:ext>
              </a:extLst>
            </p:cNvPr>
            <p:cNvSpPr/>
            <p:nvPr/>
          </p:nvSpPr>
          <p:spPr>
            <a:xfrm rot="5400000">
              <a:off x="2816045" y="1035650"/>
              <a:ext cx="1132764" cy="985505"/>
            </a:xfrm>
            <a:prstGeom prst="hexagon">
              <a:avLst>
                <a:gd name="adj" fmla="val 25000"/>
                <a:gd name="vf" fmla="val 115470"/>
              </a:avLst>
            </a:prstGeom>
            <a:solidFill>
              <a:schemeClr val="bg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1" name="Hexagon 4">
              <a:extLst>
                <a:ext uri="{FF2B5EF4-FFF2-40B4-BE49-F238E27FC236}">
                  <a16:creationId xmlns:a16="http://schemas.microsoft.com/office/drawing/2014/main" id="{6D62A2FF-B62B-4F31-8F39-C47E0C66BC03}"/>
                </a:ext>
              </a:extLst>
            </p:cNvPr>
            <p:cNvSpPr txBox="1"/>
            <p:nvPr/>
          </p:nvSpPr>
          <p:spPr>
            <a:xfrm>
              <a:off x="3043249" y="1138543"/>
              <a:ext cx="678355" cy="779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BBCIT </a:t>
              </a:r>
            </a:p>
          </p:txBody>
        </p:sp>
      </p:grpSp>
      <p:sp>
        <p:nvSpPr>
          <p:cNvPr id="62" name="Rounded Rectangle 13">
            <a:extLst>
              <a:ext uri="{FF2B5EF4-FFF2-40B4-BE49-F238E27FC236}">
                <a16:creationId xmlns:a16="http://schemas.microsoft.com/office/drawing/2014/main" id="{084B8C0A-EC80-4E07-99CD-B39A65A6284F}"/>
              </a:ext>
            </a:extLst>
          </p:cNvPr>
          <p:cNvSpPr/>
          <p:nvPr/>
        </p:nvSpPr>
        <p:spPr>
          <a:xfrm>
            <a:off x="1664829" y="5619850"/>
            <a:ext cx="2022781" cy="687276"/>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bg1">
                    <a:lumMod val="85000"/>
                    <a:lumOff val="15000"/>
                  </a:schemeClr>
                </a:solidFill>
                <a:latin typeface="Calibri Light" panose="020F0302020204030204" pitchFamily="34" charset="0"/>
                <a:cs typeface="Calibri Light" panose="020F0302020204030204" pitchFamily="34" charset="0"/>
              </a:rPr>
              <a:t>Renegotiation w/ survey/ Install/maintenance vendor to streamline operational processes (AU) </a:t>
            </a:r>
            <a:endParaRPr lang="en-US" sz="1100" b="1" dirty="0">
              <a:solidFill>
                <a:schemeClr val="bg1">
                  <a:lumMod val="85000"/>
                  <a:lumOff val="15000"/>
                </a:schemeClr>
              </a:solidFill>
              <a:latin typeface="Calibri Light" panose="020F0302020204030204" pitchFamily="34" charset="0"/>
              <a:cs typeface="Calibri Light" panose="020F0302020204030204" pitchFamily="34" charset="0"/>
            </a:endParaRPr>
          </a:p>
        </p:txBody>
      </p:sp>
      <p:grpSp>
        <p:nvGrpSpPr>
          <p:cNvPr id="67" name="Group 66">
            <a:extLst>
              <a:ext uri="{FF2B5EF4-FFF2-40B4-BE49-F238E27FC236}">
                <a16:creationId xmlns:a16="http://schemas.microsoft.com/office/drawing/2014/main" id="{89D60DC6-9081-4EED-9B01-61825F88C4ED}"/>
              </a:ext>
            </a:extLst>
          </p:cNvPr>
          <p:cNvGrpSpPr/>
          <p:nvPr/>
        </p:nvGrpSpPr>
        <p:grpSpPr>
          <a:xfrm>
            <a:off x="706756" y="5408773"/>
            <a:ext cx="985505" cy="1098346"/>
            <a:chOff x="2889674" y="962021"/>
            <a:chExt cx="985505" cy="1132764"/>
          </a:xfrm>
        </p:grpSpPr>
        <p:sp>
          <p:nvSpPr>
            <p:cNvPr id="68" name="Hexagon 67">
              <a:extLst>
                <a:ext uri="{FF2B5EF4-FFF2-40B4-BE49-F238E27FC236}">
                  <a16:creationId xmlns:a16="http://schemas.microsoft.com/office/drawing/2014/main" id="{C5B72C51-7810-432B-878B-4DCCB60E7F3F}"/>
                </a:ext>
              </a:extLst>
            </p:cNvPr>
            <p:cNvSpPr/>
            <p:nvPr/>
          </p:nvSpPr>
          <p:spPr>
            <a:xfrm rot="5400000">
              <a:off x="2816045" y="1035650"/>
              <a:ext cx="1132764" cy="985505"/>
            </a:xfrm>
            <a:prstGeom prst="hexagon">
              <a:avLst>
                <a:gd name="adj" fmla="val 25000"/>
                <a:gd name="vf" fmla="val 115470"/>
              </a:avLst>
            </a:prstGeom>
            <a:solidFill>
              <a:schemeClr val="bg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9" name="Hexagon 4">
              <a:extLst>
                <a:ext uri="{FF2B5EF4-FFF2-40B4-BE49-F238E27FC236}">
                  <a16:creationId xmlns:a16="http://schemas.microsoft.com/office/drawing/2014/main" id="{79123790-A700-4875-AB87-082AB871CD29}"/>
                </a:ext>
              </a:extLst>
            </p:cNvPr>
            <p:cNvSpPr txBox="1"/>
            <p:nvPr/>
          </p:nvSpPr>
          <p:spPr>
            <a:xfrm>
              <a:off x="2973651" y="1138543"/>
              <a:ext cx="874096" cy="779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dirty="0">
                  <a:latin typeface="+mj-lt"/>
                </a:rPr>
                <a:t>CARD TRONICS</a:t>
              </a:r>
              <a:r>
                <a:rPr lang="en-US" kern="1200" dirty="0">
                  <a:latin typeface="+mj-lt"/>
                </a:rPr>
                <a:t> </a:t>
              </a:r>
            </a:p>
          </p:txBody>
        </p:sp>
      </p:grpSp>
      <p:sp>
        <p:nvSpPr>
          <p:cNvPr id="70" name="Rounded Rectangle 13">
            <a:extLst>
              <a:ext uri="{FF2B5EF4-FFF2-40B4-BE49-F238E27FC236}">
                <a16:creationId xmlns:a16="http://schemas.microsoft.com/office/drawing/2014/main" id="{E16E3F96-7BD2-402B-AEFF-F52DAA3DFFE4}"/>
              </a:ext>
            </a:extLst>
          </p:cNvPr>
          <p:cNvSpPr/>
          <p:nvPr/>
        </p:nvSpPr>
        <p:spPr>
          <a:xfrm>
            <a:off x="9216828" y="2398388"/>
            <a:ext cx="2022781" cy="598271"/>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bg1">
                    <a:lumMod val="85000"/>
                    <a:lumOff val="15000"/>
                  </a:schemeClr>
                </a:solidFill>
                <a:latin typeface="Calibri Light" panose="020F0302020204030204" pitchFamily="34" charset="0"/>
                <a:cs typeface="Calibri Light" panose="020F0302020204030204" pitchFamily="34" charset="0"/>
              </a:rPr>
              <a:t>WO Renegotiation of carrier services for current and future locker lines. (US)</a:t>
            </a:r>
          </a:p>
          <a:p>
            <a:r>
              <a:rPr lang="en-US" sz="1100" dirty="0"/>
              <a:t>intervention)</a:t>
            </a:r>
            <a:endParaRPr lang="en-US" sz="1100" dirty="0">
              <a:solidFill>
                <a:schemeClr val="bg1">
                  <a:lumMod val="85000"/>
                  <a:lumOff val="15000"/>
                </a:schemeClr>
              </a:solidFill>
              <a:latin typeface="Calibri Light" panose="020F0302020204030204" pitchFamily="34" charset="0"/>
              <a:cs typeface="Calibri Light" panose="020F0302020204030204" pitchFamily="34" charset="0"/>
            </a:endParaRPr>
          </a:p>
        </p:txBody>
      </p:sp>
      <p:grpSp>
        <p:nvGrpSpPr>
          <p:cNvPr id="71" name="Group 70">
            <a:extLst>
              <a:ext uri="{FF2B5EF4-FFF2-40B4-BE49-F238E27FC236}">
                <a16:creationId xmlns:a16="http://schemas.microsoft.com/office/drawing/2014/main" id="{54B22DC7-AE15-4903-8B7C-4B0C139639C5}"/>
              </a:ext>
            </a:extLst>
          </p:cNvPr>
          <p:cNvGrpSpPr/>
          <p:nvPr/>
        </p:nvGrpSpPr>
        <p:grpSpPr>
          <a:xfrm>
            <a:off x="8207953" y="2148350"/>
            <a:ext cx="999334" cy="1098346"/>
            <a:chOff x="2889674" y="962021"/>
            <a:chExt cx="999334" cy="1132764"/>
          </a:xfrm>
        </p:grpSpPr>
        <p:sp>
          <p:nvSpPr>
            <p:cNvPr id="78" name="Hexagon 77">
              <a:extLst>
                <a:ext uri="{FF2B5EF4-FFF2-40B4-BE49-F238E27FC236}">
                  <a16:creationId xmlns:a16="http://schemas.microsoft.com/office/drawing/2014/main" id="{EC5FB125-1845-46DA-8180-66A64A2EC908}"/>
                </a:ext>
              </a:extLst>
            </p:cNvPr>
            <p:cNvSpPr/>
            <p:nvPr/>
          </p:nvSpPr>
          <p:spPr>
            <a:xfrm rot="5400000">
              <a:off x="2816045" y="1035650"/>
              <a:ext cx="1132764" cy="985505"/>
            </a:xfrm>
            <a:prstGeom prst="hexagon">
              <a:avLst>
                <a:gd name="adj" fmla="val 25000"/>
                <a:gd name="vf" fmla="val 115470"/>
              </a:avLst>
            </a:prstGeom>
            <a:solidFill>
              <a:schemeClr val="bg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9" name="Hexagon 4">
              <a:extLst>
                <a:ext uri="{FF2B5EF4-FFF2-40B4-BE49-F238E27FC236}">
                  <a16:creationId xmlns:a16="http://schemas.microsoft.com/office/drawing/2014/main" id="{62A22CCC-7F7D-4BE8-95BB-7B507C77FE69}"/>
                </a:ext>
              </a:extLst>
            </p:cNvPr>
            <p:cNvSpPr txBox="1"/>
            <p:nvPr/>
          </p:nvSpPr>
          <p:spPr>
            <a:xfrm>
              <a:off x="2903502" y="1138541"/>
              <a:ext cx="985506" cy="779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VERIZON </a:t>
              </a:r>
            </a:p>
          </p:txBody>
        </p:sp>
      </p:grpSp>
      <p:sp>
        <p:nvSpPr>
          <p:cNvPr id="84" name="Text Placeholder 1">
            <a:extLst>
              <a:ext uri="{FF2B5EF4-FFF2-40B4-BE49-F238E27FC236}">
                <a16:creationId xmlns:a16="http://schemas.microsoft.com/office/drawing/2014/main" id="{B07D1B05-C2DF-4DD8-8F73-E013526C2B99}"/>
              </a:ext>
            </a:extLst>
          </p:cNvPr>
          <p:cNvSpPr txBox="1">
            <a:spLocks/>
          </p:cNvSpPr>
          <p:nvPr/>
        </p:nvSpPr>
        <p:spPr>
          <a:xfrm>
            <a:off x="8508648" y="1847746"/>
            <a:ext cx="2976596" cy="63320"/>
          </a:xfrm>
          <a:prstGeom prst="rect">
            <a:avLst/>
          </a:prstGeom>
        </p:spPr>
        <p:txBody>
          <a:bodyPr vert="horz" wrap="non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0" lang="en-US" sz="682" b="0" i="0" u="none" strike="noStrike" kern="1200" cap="none" spc="341" normalizeH="0" baseline="0" dirty="0" smtClean="0">
                <a:ln>
                  <a:noFill/>
                </a:ln>
                <a:gradFill>
                  <a:gsLst>
                    <a:gs pos="21000">
                      <a:srgbClr val="2F2F35"/>
                    </a:gs>
                    <a:gs pos="85000">
                      <a:srgbClr val="2F2F35"/>
                    </a:gs>
                  </a:gsLst>
                  <a:lin ang="5400000" scaled="1"/>
                </a:gradFill>
                <a:effectLst/>
                <a:uLnTx/>
                <a:uFillTx/>
                <a:latin typeface="Amazon Ember" panose="02000000000000000000" pitchFamily="2" charset="0"/>
                <a:ea typeface="Amazon Ember" panose="02000000000000000000" pitchFamily="2"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spc="220" dirty="0">
                <a:latin typeface="+mn-lt"/>
              </a:rPr>
              <a:t>Connectivity Carriers </a:t>
            </a:r>
          </a:p>
        </p:txBody>
      </p:sp>
      <p:sp>
        <p:nvSpPr>
          <p:cNvPr id="85" name="Text Placeholder 1">
            <a:extLst>
              <a:ext uri="{FF2B5EF4-FFF2-40B4-BE49-F238E27FC236}">
                <a16:creationId xmlns:a16="http://schemas.microsoft.com/office/drawing/2014/main" id="{7606C1DE-DCA2-471B-BF58-888E4904C858}"/>
              </a:ext>
            </a:extLst>
          </p:cNvPr>
          <p:cNvSpPr txBox="1">
            <a:spLocks/>
          </p:cNvSpPr>
          <p:nvPr/>
        </p:nvSpPr>
        <p:spPr>
          <a:xfrm>
            <a:off x="4513548" y="1845079"/>
            <a:ext cx="3164904" cy="46264"/>
          </a:xfrm>
          <a:prstGeom prst="rect">
            <a:avLst/>
          </a:prstGeom>
        </p:spPr>
        <p:txBody>
          <a:bodyPr vert="horz" wrap="non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0" lang="en-US" sz="682" b="0" i="0" u="none" strike="noStrike" kern="1200" cap="none" spc="341" normalizeH="0" baseline="0" dirty="0" smtClean="0">
                <a:ln>
                  <a:noFill/>
                </a:ln>
                <a:gradFill>
                  <a:gsLst>
                    <a:gs pos="21000">
                      <a:srgbClr val="2F2F35"/>
                    </a:gs>
                    <a:gs pos="85000">
                      <a:srgbClr val="2F2F35"/>
                    </a:gs>
                  </a:gsLst>
                  <a:lin ang="5400000" scaled="1"/>
                </a:gradFill>
                <a:effectLst/>
                <a:uLnTx/>
                <a:uFillTx/>
                <a:latin typeface="Amazon Ember" panose="02000000000000000000" pitchFamily="2" charset="0"/>
                <a:ea typeface="Amazon Ember" panose="02000000000000000000" pitchFamily="2"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spc="220" dirty="0">
                <a:latin typeface="+mn-lt"/>
              </a:rPr>
              <a:t>Misc. Vendor Initiatives </a:t>
            </a:r>
          </a:p>
        </p:txBody>
      </p:sp>
      <p:sp>
        <p:nvSpPr>
          <p:cNvPr id="86" name="Rounded Rectangle 13">
            <a:extLst>
              <a:ext uri="{FF2B5EF4-FFF2-40B4-BE49-F238E27FC236}">
                <a16:creationId xmlns:a16="http://schemas.microsoft.com/office/drawing/2014/main" id="{8CC43423-BAAA-4C09-8A0C-5A0702EC3093}"/>
              </a:ext>
            </a:extLst>
          </p:cNvPr>
          <p:cNvSpPr/>
          <p:nvPr/>
        </p:nvSpPr>
        <p:spPr>
          <a:xfrm>
            <a:off x="5268040" y="2356530"/>
            <a:ext cx="2283992" cy="598271"/>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bg1">
                    <a:lumMod val="85000"/>
                    <a:lumOff val="15000"/>
                  </a:schemeClr>
                </a:solidFill>
                <a:latin typeface="+mj-lt"/>
              </a:rPr>
              <a:t>Onboarding and pilot of install with an AMXL sap (target -60/70% on install cost for M indoor). (</a:t>
            </a:r>
            <a:r>
              <a:rPr lang="en-US" sz="1100" dirty="0">
                <a:solidFill>
                  <a:schemeClr val="bg1">
                    <a:lumMod val="85000"/>
                    <a:lumOff val="15000"/>
                  </a:schemeClr>
                </a:solidFill>
              </a:rPr>
              <a:t>DE/UK/ES/IT) </a:t>
            </a:r>
            <a:endParaRPr lang="en-US" sz="1100" dirty="0">
              <a:solidFill>
                <a:schemeClr val="bg1">
                  <a:lumMod val="85000"/>
                  <a:lumOff val="15000"/>
                </a:schemeClr>
              </a:solidFill>
              <a:latin typeface="Calibri Light" panose="020F0302020204030204" pitchFamily="34" charset="0"/>
              <a:cs typeface="Calibri Light" panose="020F0302020204030204" pitchFamily="34" charset="0"/>
            </a:endParaRPr>
          </a:p>
        </p:txBody>
      </p:sp>
      <p:grpSp>
        <p:nvGrpSpPr>
          <p:cNvPr id="87" name="Group 86">
            <a:extLst>
              <a:ext uri="{FF2B5EF4-FFF2-40B4-BE49-F238E27FC236}">
                <a16:creationId xmlns:a16="http://schemas.microsoft.com/office/drawing/2014/main" id="{A7EE778C-608C-4917-8A3B-38DF1DF1E74B}"/>
              </a:ext>
            </a:extLst>
          </p:cNvPr>
          <p:cNvGrpSpPr/>
          <p:nvPr/>
        </p:nvGrpSpPr>
        <p:grpSpPr>
          <a:xfrm>
            <a:off x="4309967" y="2091970"/>
            <a:ext cx="985505" cy="1098346"/>
            <a:chOff x="2889674" y="962021"/>
            <a:chExt cx="985505" cy="1132764"/>
          </a:xfrm>
        </p:grpSpPr>
        <p:sp>
          <p:nvSpPr>
            <p:cNvPr id="88" name="Hexagon 87">
              <a:extLst>
                <a:ext uri="{FF2B5EF4-FFF2-40B4-BE49-F238E27FC236}">
                  <a16:creationId xmlns:a16="http://schemas.microsoft.com/office/drawing/2014/main" id="{EE3518C9-D16D-4D9E-B9F7-17106BDF908B}"/>
                </a:ext>
              </a:extLst>
            </p:cNvPr>
            <p:cNvSpPr/>
            <p:nvPr/>
          </p:nvSpPr>
          <p:spPr>
            <a:xfrm rot="5400000">
              <a:off x="2816045" y="1035650"/>
              <a:ext cx="1132764" cy="985505"/>
            </a:xfrm>
            <a:prstGeom prst="hexagon">
              <a:avLst>
                <a:gd name="adj" fmla="val 25000"/>
                <a:gd name="vf" fmla="val 115470"/>
              </a:avLst>
            </a:prstGeom>
            <a:solidFill>
              <a:schemeClr val="bg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9" name="Hexagon 4">
              <a:extLst>
                <a:ext uri="{FF2B5EF4-FFF2-40B4-BE49-F238E27FC236}">
                  <a16:creationId xmlns:a16="http://schemas.microsoft.com/office/drawing/2014/main" id="{FF22D3E4-FEC1-4018-A668-40D6D842F008}"/>
                </a:ext>
              </a:extLst>
            </p:cNvPr>
            <p:cNvSpPr txBox="1"/>
            <p:nvPr/>
          </p:nvSpPr>
          <p:spPr>
            <a:xfrm>
              <a:off x="3043249" y="1138543"/>
              <a:ext cx="678355" cy="779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 </a:t>
              </a:r>
            </a:p>
          </p:txBody>
        </p:sp>
      </p:grpSp>
      <p:sp>
        <p:nvSpPr>
          <p:cNvPr id="90" name="Hexagon 4">
            <a:extLst>
              <a:ext uri="{FF2B5EF4-FFF2-40B4-BE49-F238E27FC236}">
                <a16:creationId xmlns:a16="http://schemas.microsoft.com/office/drawing/2014/main" id="{FDA70A85-E9C3-4B51-8773-9DAA651F5623}"/>
              </a:ext>
            </a:extLst>
          </p:cNvPr>
          <p:cNvSpPr txBox="1"/>
          <p:nvPr/>
        </p:nvSpPr>
        <p:spPr>
          <a:xfrm>
            <a:off x="4323795" y="2292223"/>
            <a:ext cx="985506" cy="756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AMXL </a:t>
            </a:r>
          </a:p>
        </p:txBody>
      </p:sp>
      <p:sp>
        <p:nvSpPr>
          <p:cNvPr id="91" name="Rounded Rectangle 13">
            <a:extLst>
              <a:ext uri="{FF2B5EF4-FFF2-40B4-BE49-F238E27FC236}">
                <a16:creationId xmlns:a16="http://schemas.microsoft.com/office/drawing/2014/main" id="{24A3E7B4-8149-4481-BAF8-B50CB5B93592}"/>
              </a:ext>
            </a:extLst>
          </p:cNvPr>
          <p:cNvSpPr/>
          <p:nvPr/>
        </p:nvSpPr>
        <p:spPr>
          <a:xfrm>
            <a:off x="5273077" y="3300500"/>
            <a:ext cx="2283992" cy="912917"/>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bg1">
                    <a:lumMod val="85000"/>
                    <a:lumOff val="15000"/>
                  </a:schemeClr>
                </a:solidFill>
                <a:latin typeface="+mj-lt"/>
              </a:rPr>
              <a:t>Central warehouse in order to decrease cost and increase flexibility across installation vendors. Target reduction of 50% for pallet monthly storage cost. (</a:t>
            </a:r>
            <a:r>
              <a:rPr lang="en-US" sz="1100" dirty="0">
                <a:solidFill>
                  <a:schemeClr val="bg1">
                    <a:lumMod val="85000"/>
                    <a:lumOff val="15000"/>
                  </a:schemeClr>
                </a:solidFill>
              </a:rPr>
              <a:t>UK/DE/ES)</a:t>
            </a:r>
            <a:endParaRPr lang="en-US" sz="1100" dirty="0">
              <a:solidFill>
                <a:schemeClr val="bg1">
                  <a:lumMod val="85000"/>
                  <a:lumOff val="15000"/>
                </a:schemeClr>
              </a:solidFill>
              <a:latin typeface="+mj-lt"/>
              <a:cs typeface="Calibri Light" panose="020F0302020204030204" pitchFamily="34" charset="0"/>
            </a:endParaRPr>
          </a:p>
        </p:txBody>
      </p:sp>
      <p:grpSp>
        <p:nvGrpSpPr>
          <p:cNvPr id="92" name="Group 91">
            <a:extLst>
              <a:ext uri="{FF2B5EF4-FFF2-40B4-BE49-F238E27FC236}">
                <a16:creationId xmlns:a16="http://schemas.microsoft.com/office/drawing/2014/main" id="{EB4044B9-DD4D-4F0E-B14D-2F5FEC8CBAED}"/>
              </a:ext>
            </a:extLst>
          </p:cNvPr>
          <p:cNvGrpSpPr/>
          <p:nvPr/>
        </p:nvGrpSpPr>
        <p:grpSpPr>
          <a:xfrm>
            <a:off x="4308672" y="3211383"/>
            <a:ext cx="985505" cy="1098346"/>
            <a:chOff x="2889674" y="962021"/>
            <a:chExt cx="985505" cy="1132764"/>
          </a:xfrm>
        </p:grpSpPr>
        <p:sp>
          <p:nvSpPr>
            <p:cNvPr id="93" name="Hexagon 92">
              <a:extLst>
                <a:ext uri="{FF2B5EF4-FFF2-40B4-BE49-F238E27FC236}">
                  <a16:creationId xmlns:a16="http://schemas.microsoft.com/office/drawing/2014/main" id="{61B65251-C739-49E9-86FA-FE4B2F021A7D}"/>
                </a:ext>
              </a:extLst>
            </p:cNvPr>
            <p:cNvSpPr/>
            <p:nvPr/>
          </p:nvSpPr>
          <p:spPr>
            <a:xfrm rot="5400000">
              <a:off x="2816045" y="1035650"/>
              <a:ext cx="1132764" cy="985505"/>
            </a:xfrm>
            <a:prstGeom prst="hexagon">
              <a:avLst>
                <a:gd name="adj" fmla="val 25000"/>
                <a:gd name="vf" fmla="val 115470"/>
              </a:avLst>
            </a:prstGeom>
            <a:solidFill>
              <a:schemeClr val="bg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4" name="Hexagon 4">
              <a:extLst>
                <a:ext uri="{FF2B5EF4-FFF2-40B4-BE49-F238E27FC236}">
                  <a16:creationId xmlns:a16="http://schemas.microsoft.com/office/drawing/2014/main" id="{94A4127A-954D-4FDE-9A94-B793B2710213}"/>
                </a:ext>
              </a:extLst>
            </p:cNvPr>
            <p:cNvSpPr txBox="1"/>
            <p:nvPr/>
          </p:nvSpPr>
          <p:spPr>
            <a:xfrm>
              <a:off x="3043249" y="1138543"/>
              <a:ext cx="678355" cy="779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 </a:t>
              </a:r>
            </a:p>
          </p:txBody>
        </p:sp>
      </p:grpSp>
      <p:sp>
        <p:nvSpPr>
          <p:cNvPr id="95" name="Hexagon 4">
            <a:extLst>
              <a:ext uri="{FF2B5EF4-FFF2-40B4-BE49-F238E27FC236}">
                <a16:creationId xmlns:a16="http://schemas.microsoft.com/office/drawing/2014/main" id="{31C20445-B438-45D4-B900-92FC8F802E8A}"/>
              </a:ext>
            </a:extLst>
          </p:cNvPr>
          <p:cNvSpPr txBox="1"/>
          <p:nvPr/>
        </p:nvSpPr>
        <p:spPr>
          <a:xfrm>
            <a:off x="4308671" y="3375239"/>
            <a:ext cx="985506" cy="756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1400" dirty="0">
                <a:latin typeface="+mj-lt"/>
              </a:rPr>
              <a:t>CENTRAL   warehousing</a:t>
            </a:r>
            <a:endParaRPr lang="en-US" sz="1400" kern="1200" dirty="0">
              <a:latin typeface="+mj-lt"/>
            </a:endParaRPr>
          </a:p>
        </p:txBody>
      </p:sp>
      <p:sp>
        <p:nvSpPr>
          <p:cNvPr id="100" name="Rounded Rectangle 13">
            <a:extLst>
              <a:ext uri="{FF2B5EF4-FFF2-40B4-BE49-F238E27FC236}">
                <a16:creationId xmlns:a16="http://schemas.microsoft.com/office/drawing/2014/main" id="{56BCE182-A3AB-4E44-B67C-7505D34A55AE}"/>
              </a:ext>
            </a:extLst>
          </p:cNvPr>
          <p:cNvSpPr/>
          <p:nvPr/>
        </p:nvSpPr>
        <p:spPr>
          <a:xfrm>
            <a:off x="5266744" y="4599635"/>
            <a:ext cx="2283992" cy="598271"/>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bg1">
                    <a:lumMod val="85000"/>
                    <a:lumOff val="15000"/>
                  </a:schemeClr>
                </a:solidFill>
                <a:latin typeface="+mj-lt"/>
              </a:rPr>
              <a:t>Onboarding of new permit service provider in IT (capacity) and AT (cost decrease). (EU)</a:t>
            </a:r>
            <a:endParaRPr lang="en-US" sz="1100" dirty="0">
              <a:solidFill>
                <a:schemeClr val="bg1">
                  <a:lumMod val="85000"/>
                  <a:lumOff val="15000"/>
                </a:schemeClr>
              </a:solidFill>
              <a:latin typeface="+mj-lt"/>
              <a:cs typeface="Calibri Light" panose="020F0302020204030204" pitchFamily="34" charset="0"/>
            </a:endParaRPr>
          </a:p>
        </p:txBody>
      </p:sp>
      <p:grpSp>
        <p:nvGrpSpPr>
          <p:cNvPr id="101" name="Group 100">
            <a:extLst>
              <a:ext uri="{FF2B5EF4-FFF2-40B4-BE49-F238E27FC236}">
                <a16:creationId xmlns:a16="http://schemas.microsoft.com/office/drawing/2014/main" id="{EF7DE35E-1C7C-4F4B-9EA2-CA68CD6950F4}"/>
              </a:ext>
            </a:extLst>
          </p:cNvPr>
          <p:cNvGrpSpPr/>
          <p:nvPr/>
        </p:nvGrpSpPr>
        <p:grpSpPr>
          <a:xfrm>
            <a:off x="4308671" y="4335075"/>
            <a:ext cx="985505" cy="1098346"/>
            <a:chOff x="2889674" y="962021"/>
            <a:chExt cx="985505" cy="1132764"/>
          </a:xfrm>
        </p:grpSpPr>
        <p:sp>
          <p:nvSpPr>
            <p:cNvPr id="102" name="Hexagon 101">
              <a:extLst>
                <a:ext uri="{FF2B5EF4-FFF2-40B4-BE49-F238E27FC236}">
                  <a16:creationId xmlns:a16="http://schemas.microsoft.com/office/drawing/2014/main" id="{7183685D-9753-40B4-9221-7483B51CE804}"/>
                </a:ext>
              </a:extLst>
            </p:cNvPr>
            <p:cNvSpPr/>
            <p:nvPr/>
          </p:nvSpPr>
          <p:spPr>
            <a:xfrm rot="5400000">
              <a:off x="2816045" y="1035650"/>
              <a:ext cx="1132764" cy="985505"/>
            </a:xfrm>
            <a:prstGeom prst="hexagon">
              <a:avLst>
                <a:gd name="adj" fmla="val 25000"/>
                <a:gd name="vf" fmla="val 115470"/>
              </a:avLst>
            </a:prstGeom>
            <a:solidFill>
              <a:schemeClr val="bg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3" name="Hexagon 4">
              <a:extLst>
                <a:ext uri="{FF2B5EF4-FFF2-40B4-BE49-F238E27FC236}">
                  <a16:creationId xmlns:a16="http://schemas.microsoft.com/office/drawing/2014/main" id="{736F9240-2E45-4E4C-9AFA-884DE899FF6D}"/>
                </a:ext>
              </a:extLst>
            </p:cNvPr>
            <p:cNvSpPr txBox="1"/>
            <p:nvPr/>
          </p:nvSpPr>
          <p:spPr>
            <a:xfrm>
              <a:off x="3043249" y="1138543"/>
              <a:ext cx="678355" cy="779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 </a:t>
              </a:r>
            </a:p>
          </p:txBody>
        </p:sp>
      </p:grpSp>
      <p:sp>
        <p:nvSpPr>
          <p:cNvPr id="104" name="Hexagon 4">
            <a:extLst>
              <a:ext uri="{FF2B5EF4-FFF2-40B4-BE49-F238E27FC236}">
                <a16:creationId xmlns:a16="http://schemas.microsoft.com/office/drawing/2014/main" id="{DDDBA906-AFF2-4FA8-A6F7-AF8B78A1B47A}"/>
              </a:ext>
            </a:extLst>
          </p:cNvPr>
          <p:cNvSpPr txBox="1"/>
          <p:nvPr/>
        </p:nvSpPr>
        <p:spPr>
          <a:xfrm>
            <a:off x="4340360" y="4513535"/>
            <a:ext cx="985506" cy="756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 </a:t>
            </a:r>
          </a:p>
        </p:txBody>
      </p:sp>
      <p:sp>
        <p:nvSpPr>
          <p:cNvPr id="105" name="Hexagon 4">
            <a:extLst>
              <a:ext uri="{FF2B5EF4-FFF2-40B4-BE49-F238E27FC236}">
                <a16:creationId xmlns:a16="http://schemas.microsoft.com/office/drawing/2014/main" id="{EF078464-2F79-411A-B869-6BE0F8A49EDD}"/>
              </a:ext>
            </a:extLst>
          </p:cNvPr>
          <p:cNvSpPr txBox="1"/>
          <p:nvPr/>
        </p:nvSpPr>
        <p:spPr>
          <a:xfrm>
            <a:off x="4323795" y="4539657"/>
            <a:ext cx="985506" cy="756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1600" dirty="0">
                <a:latin typeface="+mj-lt"/>
              </a:rPr>
              <a:t>NEW Permit Vendor</a:t>
            </a:r>
            <a:r>
              <a:rPr lang="en-US" sz="1600" kern="1200" dirty="0">
                <a:latin typeface="+mj-lt"/>
              </a:rPr>
              <a:t> </a:t>
            </a:r>
          </a:p>
        </p:txBody>
      </p:sp>
      <p:sp>
        <p:nvSpPr>
          <p:cNvPr id="106" name="TextBox 105">
            <a:extLst>
              <a:ext uri="{FF2B5EF4-FFF2-40B4-BE49-F238E27FC236}">
                <a16:creationId xmlns:a16="http://schemas.microsoft.com/office/drawing/2014/main" id="{389067B3-62F4-4116-8A92-30DEC8B25AA0}"/>
              </a:ext>
            </a:extLst>
          </p:cNvPr>
          <p:cNvSpPr txBox="1"/>
          <p:nvPr/>
        </p:nvSpPr>
        <p:spPr>
          <a:xfrm>
            <a:off x="9002220" y="3356849"/>
            <a:ext cx="1737359" cy="400110"/>
          </a:xfrm>
          <a:prstGeom prst="rect">
            <a:avLst/>
          </a:prstGeom>
          <a:noFill/>
        </p:spPr>
        <p:txBody>
          <a:bodyPr wrap="square" rtlCol="0">
            <a:spAutoFit/>
          </a:bodyPr>
          <a:lstStyle/>
          <a:p>
            <a:r>
              <a:rPr lang="en-US" sz="2000" dirty="0">
                <a:latin typeface="+mj-lt"/>
              </a:rPr>
              <a:t>CARDTRONICS</a:t>
            </a:r>
          </a:p>
        </p:txBody>
      </p:sp>
      <p:sp>
        <p:nvSpPr>
          <p:cNvPr id="108" name="Hexagon 4">
            <a:extLst>
              <a:ext uri="{FF2B5EF4-FFF2-40B4-BE49-F238E27FC236}">
                <a16:creationId xmlns:a16="http://schemas.microsoft.com/office/drawing/2014/main" id="{EEADCA47-9022-4F3D-B8B0-2E4AF0ACD581}"/>
              </a:ext>
            </a:extLst>
          </p:cNvPr>
          <p:cNvSpPr txBox="1"/>
          <p:nvPr/>
        </p:nvSpPr>
        <p:spPr>
          <a:xfrm>
            <a:off x="8176264" y="3435980"/>
            <a:ext cx="985506" cy="756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1400" dirty="0">
                <a:latin typeface="+mj-lt"/>
              </a:rPr>
              <a:t>CENTRAL   warehousing</a:t>
            </a:r>
            <a:endParaRPr lang="en-US" sz="1400" kern="1200" dirty="0">
              <a:latin typeface="+mj-lt"/>
            </a:endParaRPr>
          </a:p>
        </p:txBody>
      </p:sp>
      <p:sp>
        <p:nvSpPr>
          <p:cNvPr id="109" name="Rounded Rectangle 13">
            <a:extLst>
              <a:ext uri="{FF2B5EF4-FFF2-40B4-BE49-F238E27FC236}">
                <a16:creationId xmlns:a16="http://schemas.microsoft.com/office/drawing/2014/main" id="{52842787-4736-41F6-8AF9-E26AD23CE6CA}"/>
              </a:ext>
            </a:extLst>
          </p:cNvPr>
          <p:cNvSpPr/>
          <p:nvPr/>
        </p:nvSpPr>
        <p:spPr>
          <a:xfrm>
            <a:off x="9166027" y="3511254"/>
            <a:ext cx="2283992" cy="598271"/>
          </a:xfrm>
          <a:prstGeom prst="roundRect">
            <a:avLst>
              <a:gd name="adj" fmla="val 4367"/>
            </a:avLst>
          </a:prstGeom>
          <a:solidFill>
            <a:srgbClr val="E4F6F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2345" tIns="31173" rIns="62345" bIns="31173" numCol="1" spcCol="0" rtlCol="0" fromWordArt="0" anchor="t" anchorCtr="0" forceAA="0" compatLnSpc="1">
            <a:prstTxWarp prst="textNoShape">
              <a:avLst/>
            </a:prstTxWarp>
            <a:noAutofit/>
          </a:bodyPr>
          <a:lstStyle/>
          <a:p>
            <a:r>
              <a:rPr lang="en-US" sz="1100" dirty="0">
                <a:solidFill>
                  <a:schemeClr val="bg1">
                    <a:lumMod val="85000"/>
                    <a:lumOff val="15000"/>
                  </a:schemeClr>
                </a:solidFill>
                <a:latin typeface="Calibri Light" panose="020F0302020204030204" pitchFamily="34" charset="0"/>
                <a:cs typeface="Calibri Light" panose="020F0302020204030204" pitchFamily="34" charset="0"/>
              </a:rPr>
              <a:t>Change of SIM card provider to 1nce. Target- 85% savings over current Telefonica rates. (MX &amp; AU)</a:t>
            </a:r>
          </a:p>
        </p:txBody>
      </p:sp>
      <p:grpSp>
        <p:nvGrpSpPr>
          <p:cNvPr id="110" name="Group 109">
            <a:extLst>
              <a:ext uri="{FF2B5EF4-FFF2-40B4-BE49-F238E27FC236}">
                <a16:creationId xmlns:a16="http://schemas.microsoft.com/office/drawing/2014/main" id="{CEC48E4D-41C0-4286-AF67-0E4D7D0D514A}"/>
              </a:ext>
            </a:extLst>
          </p:cNvPr>
          <p:cNvGrpSpPr/>
          <p:nvPr/>
        </p:nvGrpSpPr>
        <p:grpSpPr>
          <a:xfrm>
            <a:off x="8207954" y="3246694"/>
            <a:ext cx="985505" cy="1098346"/>
            <a:chOff x="2889674" y="962021"/>
            <a:chExt cx="985505" cy="1132764"/>
          </a:xfrm>
        </p:grpSpPr>
        <p:sp>
          <p:nvSpPr>
            <p:cNvPr id="111" name="Hexagon 110">
              <a:extLst>
                <a:ext uri="{FF2B5EF4-FFF2-40B4-BE49-F238E27FC236}">
                  <a16:creationId xmlns:a16="http://schemas.microsoft.com/office/drawing/2014/main" id="{A2B5DA39-0523-4FDA-A26D-2EA0C9BBD550}"/>
                </a:ext>
              </a:extLst>
            </p:cNvPr>
            <p:cNvSpPr/>
            <p:nvPr/>
          </p:nvSpPr>
          <p:spPr>
            <a:xfrm rot="5400000">
              <a:off x="2816045" y="1035650"/>
              <a:ext cx="1132764" cy="985505"/>
            </a:xfrm>
            <a:prstGeom prst="hexagon">
              <a:avLst>
                <a:gd name="adj" fmla="val 25000"/>
                <a:gd name="vf" fmla="val 115470"/>
              </a:avLst>
            </a:prstGeom>
            <a:solidFill>
              <a:schemeClr val="bg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2" name="Hexagon 4">
              <a:extLst>
                <a:ext uri="{FF2B5EF4-FFF2-40B4-BE49-F238E27FC236}">
                  <a16:creationId xmlns:a16="http://schemas.microsoft.com/office/drawing/2014/main" id="{F7751C59-05C2-4E7F-AA89-5456A2B16FAC}"/>
                </a:ext>
              </a:extLst>
            </p:cNvPr>
            <p:cNvSpPr txBox="1"/>
            <p:nvPr/>
          </p:nvSpPr>
          <p:spPr>
            <a:xfrm>
              <a:off x="3043249" y="1138543"/>
              <a:ext cx="678355" cy="779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 </a:t>
              </a:r>
            </a:p>
          </p:txBody>
        </p:sp>
      </p:grpSp>
      <p:sp>
        <p:nvSpPr>
          <p:cNvPr id="113" name="Hexagon 4">
            <a:extLst>
              <a:ext uri="{FF2B5EF4-FFF2-40B4-BE49-F238E27FC236}">
                <a16:creationId xmlns:a16="http://schemas.microsoft.com/office/drawing/2014/main" id="{D19F0BAB-AE72-472C-B7DC-8E7A58A3CA61}"/>
              </a:ext>
            </a:extLst>
          </p:cNvPr>
          <p:cNvSpPr txBox="1"/>
          <p:nvPr/>
        </p:nvSpPr>
        <p:spPr>
          <a:xfrm>
            <a:off x="8239643" y="3425154"/>
            <a:ext cx="985506" cy="756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 </a:t>
            </a:r>
          </a:p>
        </p:txBody>
      </p:sp>
      <p:sp>
        <p:nvSpPr>
          <p:cNvPr id="114" name="Hexagon 4">
            <a:extLst>
              <a:ext uri="{FF2B5EF4-FFF2-40B4-BE49-F238E27FC236}">
                <a16:creationId xmlns:a16="http://schemas.microsoft.com/office/drawing/2014/main" id="{6CBA3F37-D76D-4B4E-B822-7169D43EC729}"/>
              </a:ext>
            </a:extLst>
          </p:cNvPr>
          <p:cNvSpPr txBox="1"/>
          <p:nvPr/>
        </p:nvSpPr>
        <p:spPr>
          <a:xfrm>
            <a:off x="8223078" y="3451276"/>
            <a:ext cx="985506" cy="756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1600" dirty="0">
                <a:latin typeface="+mj-lt"/>
              </a:rPr>
              <a:t>SIM Card Vendor Change </a:t>
            </a:r>
            <a:endParaRPr lang="en-US" sz="1600" kern="1200" dirty="0">
              <a:latin typeface="+mj-lt"/>
            </a:endParaRPr>
          </a:p>
        </p:txBody>
      </p:sp>
    </p:spTree>
    <p:extLst>
      <p:ext uri="{BB962C8B-B14F-4D97-AF65-F5344CB8AC3E}">
        <p14:creationId xmlns:p14="http://schemas.microsoft.com/office/powerpoint/2010/main" val="23301226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4485D-1E31-4509-8C8E-41BC69E17E39}"/>
              </a:ext>
            </a:extLst>
          </p:cNvPr>
          <p:cNvSpPr>
            <a:spLocks noGrp="1"/>
          </p:cNvSpPr>
          <p:nvPr>
            <p:ph idx="1"/>
          </p:nvPr>
        </p:nvSpPr>
        <p:spPr/>
        <p:txBody>
          <a:bodyPr>
            <a:normAutofit/>
          </a:bodyPr>
          <a:lstStyle/>
          <a:p>
            <a:pPr>
              <a:lnSpc>
                <a:spcPct val="150000"/>
              </a:lnSpc>
            </a:pPr>
            <a:r>
              <a:rPr lang="en-US" sz="1200" dirty="0">
                <a:latin typeface="+mn-lt"/>
              </a:rPr>
              <a:t>2021 Wins</a:t>
            </a:r>
          </a:p>
          <a:p>
            <a:pPr lvl="1">
              <a:lnSpc>
                <a:spcPct val="150000"/>
              </a:lnSpc>
            </a:pPr>
            <a:r>
              <a:rPr lang="en-US" sz="1200" dirty="0">
                <a:latin typeface="+mj-lt"/>
              </a:rPr>
              <a:t>Built a SF team with net new functions: + TPM, + SF Admins, + Architect, +QA and doubled engineering team</a:t>
            </a:r>
          </a:p>
          <a:p>
            <a:pPr lvl="1">
              <a:lnSpc>
                <a:spcPct val="150000"/>
              </a:lnSpc>
            </a:pPr>
            <a:r>
              <a:rPr lang="en-US" sz="1200" dirty="0">
                <a:latin typeface="+mj-lt"/>
              </a:rPr>
              <a:t>Quick reprioritization to unblock business priorities: Dobby launch and Apt </a:t>
            </a:r>
            <a:r>
              <a:rPr lang="en-US" sz="1200" dirty="0" err="1">
                <a:latin typeface="+mj-lt"/>
              </a:rPr>
              <a:t>Lkr</a:t>
            </a:r>
            <a:r>
              <a:rPr lang="en-US" sz="1200" dirty="0">
                <a:latin typeface="+mj-lt"/>
              </a:rPr>
              <a:t> Capacity (Level Up)</a:t>
            </a:r>
          </a:p>
          <a:p>
            <a:pPr lvl="1">
              <a:lnSpc>
                <a:spcPct val="150000"/>
              </a:lnSpc>
            </a:pPr>
            <a:endParaRPr lang="en-US" sz="1200" dirty="0">
              <a:latin typeface="+mj-lt"/>
            </a:endParaRPr>
          </a:p>
          <a:p>
            <a:pPr>
              <a:lnSpc>
                <a:spcPct val="150000"/>
              </a:lnSpc>
            </a:pPr>
            <a:r>
              <a:rPr lang="en-US" sz="1200" dirty="0">
                <a:latin typeface="+mn-lt"/>
              </a:rPr>
              <a:t>2022 Initiatives:</a:t>
            </a:r>
          </a:p>
          <a:p>
            <a:pPr lvl="1">
              <a:lnSpc>
                <a:spcPct val="150000"/>
              </a:lnSpc>
            </a:pPr>
            <a:r>
              <a:rPr lang="en-US" sz="1200" dirty="0">
                <a:latin typeface="+mj-lt"/>
              </a:rPr>
              <a:t>Onboard second integration services to hedge developer retention issues in India</a:t>
            </a:r>
          </a:p>
          <a:p>
            <a:pPr lvl="1">
              <a:lnSpc>
                <a:spcPct val="150000"/>
              </a:lnSpc>
            </a:pPr>
            <a:r>
              <a:rPr lang="en-US" sz="1200" dirty="0">
                <a:latin typeface="+mj-lt"/>
              </a:rPr>
              <a:t>Deliver global parity: Lead and prospecting management, Locker onboarding, supplier integration, reporting</a:t>
            </a:r>
          </a:p>
        </p:txBody>
      </p:sp>
      <p:sp>
        <p:nvSpPr>
          <p:cNvPr id="5" name="Footer Placeholder 4">
            <a:extLst>
              <a:ext uri="{FF2B5EF4-FFF2-40B4-BE49-F238E27FC236}">
                <a16:creationId xmlns:a16="http://schemas.microsoft.com/office/drawing/2014/main" id="{89DFAD95-BB0D-44BC-A3B6-A884BE2ABC3F}"/>
              </a:ext>
            </a:extLst>
          </p:cNvPr>
          <p:cNvSpPr>
            <a:spLocks noGrp="1"/>
          </p:cNvSpPr>
          <p:nvPr>
            <p:ph type="ftr" sz="quarter" idx="11"/>
          </p:nvPr>
        </p:nvSpPr>
        <p:spPr/>
        <p:txBody>
          <a:bodyPr/>
          <a:lstStyle/>
          <a:p>
            <a:r>
              <a:rPr lang="en-US"/>
              <a:t>AMAZON CONFIDENTIAL</a:t>
            </a:r>
            <a:endParaRPr lang="en-US" dirty="0"/>
          </a:p>
        </p:txBody>
      </p:sp>
      <p:sp>
        <p:nvSpPr>
          <p:cNvPr id="6" name="Slide Number Placeholder 5">
            <a:extLst>
              <a:ext uri="{FF2B5EF4-FFF2-40B4-BE49-F238E27FC236}">
                <a16:creationId xmlns:a16="http://schemas.microsoft.com/office/drawing/2014/main" id="{41EB34BA-2F74-4D0E-96C7-EE1497E674D8}"/>
              </a:ext>
            </a:extLst>
          </p:cNvPr>
          <p:cNvSpPr>
            <a:spLocks noGrp="1"/>
          </p:cNvSpPr>
          <p:nvPr>
            <p:ph type="sldNum" sz="quarter" idx="12"/>
          </p:nvPr>
        </p:nvSpPr>
        <p:spPr/>
        <p:txBody>
          <a:bodyPr/>
          <a:lstStyle/>
          <a:p>
            <a:fld id="{B8B63564-5B79-3941-B051-F803BA2D811F}" type="slidenum">
              <a:rPr lang="en-US" smtClean="0"/>
              <a:t>13</a:t>
            </a:fld>
            <a:endParaRPr lang="en-US"/>
          </a:p>
        </p:txBody>
      </p:sp>
      <p:sp>
        <p:nvSpPr>
          <p:cNvPr id="19" name="TextBox 18">
            <a:extLst>
              <a:ext uri="{FF2B5EF4-FFF2-40B4-BE49-F238E27FC236}">
                <a16:creationId xmlns:a16="http://schemas.microsoft.com/office/drawing/2014/main" id="{00734CA6-3187-D748-A849-501BE821B56A}"/>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Salesforce</a:t>
            </a:r>
          </a:p>
          <a:p>
            <a:r>
              <a:rPr lang="en-US" dirty="0">
                <a:solidFill>
                  <a:schemeClr val="tx2"/>
                </a:solidFill>
                <a:latin typeface="+mj-lt"/>
              </a:rPr>
              <a:t>Wins &amp; Key Initiatives</a:t>
            </a:r>
          </a:p>
        </p:txBody>
      </p:sp>
      <p:sp>
        <p:nvSpPr>
          <p:cNvPr id="68" name="Freeform: Shape 96">
            <a:extLst>
              <a:ext uri="{FF2B5EF4-FFF2-40B4-BE49-F238E27FC236}">
                <a16:creationId xmlns:a16="http://schemas.microsoft.com/office/drawing/2014/main" id="{629F5D51-6FF3-1C43-972A-0E8DFE821E35}"/>
              </a:ext>
            </a:extLst>
          </p:cNvPr>
          <p:cNvSpPr>
            <a:spLocks noChangeAspect="1"/>
          </p:cNvSpPr>
          <p:nvPr/>
        </p:nvSpPr>
        <p:spPr>
          <a:xfrm>
            <a:off x="1011041" y="1011322"/>
            <a:ext cx="258749" cy="288000"/>
          </a:xfrm>
          <a:custGeom>
            <a:avLst/>
            <a:gdLst>
              <a:gd name="connsiteX0" fmla="*/ 1714500 w 4381500"/>
              <a:gd name="connsiteY0" fmla="*/ 4248150 h 4876800"/>
              <a:gd name="connsiteX1" fmla="*/ 1714500 w 4381500"/>
              <a:gd name="connsiteY1" fmla="*/ 4400550 h 4876800"/>
              <a:gd name="connsiteX2" fmla="*/ 2000250 w 4381500"/>
              <a:gd name="connsiteY2" fmla="*/ 4686300 h 4876800"/>
              <a:gd name="connsiteX3" fmla="*/ 2381250 w 4381500"/>
              <a:gd name="connsiteY3" fmla="*/ 4686300 h 4876800"/>
              <a:gd name="connsiteX4" fmla="*/ 2667000 w 4381500"/>
              <a:gd name="connsiteY4" fmla="*/ 4400550 h 4876800"/>
              <a:gd name="connsiteX5" fmla="*/ 2667000 w 4381500"/>
              <a:gd name="connsiteY5" fmla="*/ 4248150 h 4876800"/>
              <a:gd name="connsiteX6" fmla="*/ 2095500 w 4381500"/>
              <a:gd name="connsiteY6" fmla="*/ 2724150 h 4876800"/>
              <a:gd name="connsiteX7" fmla="*/ 2095500 w 4381500"/>
              <a:gd name="connsiteY7" fmla="*/ 4057650 h 4876800"/>
              <a:gd name="connsiteX8" fmla="*/ 2286000 w 4381500"/>
              <a:gd name="connsiteY8" fmla="*/ 4057650 h 4876800"/>
              <a:gd name="connsiteX9" fmla="*/ 2286000 w 4381500"/>
              <a:gd name="connsiteY9" fmla="*/ 2724150 h 4876800"/>
              <a:gd name="connsiteX10" fmla="*/ 2571750 w 4381500"/>
              <a:gd name="connsiteY10" fmla="*/ 2343150 h 4876800"/>
              <a:gd name="connsiteX11" fmla="*/ 2476500 w 4381500"/>
              <a:gd name="connsiteY11" fmla="*/ 2438400 h 4876800"/>
              <a:gd name="connsiteX12" fmla="*/ 2571750 w 4381500"/>
              <a:gd name="connsiteY12" fmla="*/ 2533650 h 4876800"/>
              <a:gd name="connsiteX13" fmla="*/ 2667000 w 4381500"/>
              <a:gd name="connsiteY13" fmla="*/ 2438400 h 4876800"/>
              <a:gd name="connsiteX14" fmla="*/ 2571750 w 4381500"/>
              <a:gd name="connsiteY14" fmla="*/ 2343150 h 4876800"/>
              <a:gd name="connsiteX15" fmla="*/ 1809750 w 4381500"/>
              <a:gd name="connsiteY15" fmla="*/ 2343150 h 4876800"/>
              <a:gd name="connsiteX16" fmla="*/ 1714500 w 4381500"/>
              <a:gd name="connsiteY16" fmla="*/ 2438400 h 4876800"/>
              <a:gd name="connsiteX17" fmla="*/ 1809750 w 4381500"/>
              <a:gd name="connsiteY17" fmla="*/ 2533650 h 4876800"/>
              <a:gd name="connsiteX18" fmla="*/ 1905000 w 4381500"/>
              <a:gd name="connsiteY18" fmla="*/ 2438400 h 4876800"/>
              <a:gd name="connsiteX19" fmla="*/ 1809750 w 4381500"/>
              <a:gd name="connsiteY19" fmla="*/ 2343150 h 4876800"/>
              <a:gd name="connsiteX20" fmla="*/ 3905250 w 4381500"/>
              <a:gd name="connsiteY20" fmla="*/ 1962150 h 4876800"/>
              <a:gd name="connsiteX21" fmla="*/ 4286250 w 4381500"/>
              <a:gd name="connsiteY21" fmla="*/ 1962150 h 4876800"/>
              <a:gd name="connsiteX22" fmla="*/ 4381500 w 4381500"/>
              <a:gd name="connsiteY22" fmla="*/ 2057400 h 4876800"/>
              <a:gd name="connsiteX23" fmla="*/ 4286250 w 4381500"/>
              <a:gd name="connsiteY23" fmla="*/ 2152650 h 4876800"/>
              <a:gd name="connsiteX24" fmla="*/ 3905250 w 4381500"/>
              <a:gd name="connsiteY24" fmla="*/ 2152650 h 4876800"/>
              <a:gd name="connsiteX25" fmla="*/ 3810000 w 4381500"/>
              <a:gd name="connsiteY25" fmla="*/ 2057400 h 4876800"/>
              <a:gd name="connsiteX26" fmla="*/ 3905250 w 4381500"/>
              <a:gd name="connsiteY26" fmla="*/ 1962150 h 4876800"/>
              <a:gd name="connsiteX27" fmla="*/ 1333500 w 4381500"/>
              <a:gd name="connsiteY27" fmla="*/ 1962150 h 4876800"/>
              <a:gd name="connsiteX28" fmla="*/ 1428750 w 4381500"/>
              <a:gd name="connsiteY28" fmla="*/ 2057400 h 4876800"/>
              <a:gd name="connsiteX29" fmla="*/ 1333500 w 4381500"/>
              <a:gd name="connsiteY29" fmla="*/ 2152650 h 4876800"/>
              <a:gd name="connsiteX30" fmla="*/ 1238250 w 4381500"/>
              <a:gd name="connsiteY30" fmla="*/ 2057400 h 4876800"/>
              <a:gd name="connsiteX31" fmla="*/ 1333500 w 4381500"/>
              <a:gd name="connsiteY31" fmla="*/ 1962150 h 4876800"/>
              <a:gd name="connsiteX32" fmla="*/ 95250 w 4381500"/>
              <a:gd name="connsiteY32" fmla="*/ 1962150 h 4876800"/>
              <a:gd name="connsiteX33" fmla="*/ 476250 w 4381500"/>
              <a:gd name="connsiteY33" fmla="*/ 1962150 h 4876800"/>
              <a:gd name="connsiteX34" fmla="*/ 571500 w 4381500"/>
              <a:gd name="connsiteY34" fmla="*/ 2057400 h 4876800"/>
              <a:gd name="connsiteX35" fmla="*/ 476250 w 4381500"/>
              <a:gd name="connsiteY35" fmla="*/ 2152650 h 4876800"/>
              <a:gd name="connsiteX36" fmla="*/ 95250 w 4381500"/>
              <a:gd name="connsiteY36" fmla="*/ 2152650 h 4876800"/>
              <a:gd name="connsiteX37" fmla="*/ 0 w 4381500"/>
              <a:gd name="connsiteY37" fmla="*/ 2057400 h 4876800"/>
              <a:gd name="connsiteX38" fmla="*/ 95250 w 4381500"/>
              <a:gd name="connsiteY38" fmla="*/ 1962150 h 4876800"/>
              <a:gd name="connsiteX39" fmla="*/ 2190750 w 4381500"/>
              <a:gd name="connsiteY39" fmla="*/ 1200150 h 4876800"/>
              <a:gd name="connsiteX40" fmla="*/ 2286000 w 4381500"/>
              <a:gd name="connsiteY40" fmla="*/ 1295400 h 4876800"/>
              <a:gd name="connsiteX41" fmla="*/ 2190750 w 4381500"/>
              <a:gd name="connsiteY41" fmla="*/ 1390650 h 4876800"/>
              <a:gd name="connsiteX42" fmla="*/ 1543497 w 4381500"/>
              <a:gd name="connsiteY42" fmla="*/ 1749326 h 4876800"/>
              <a:gd name="connsiteX43" fmla="*/ 1412305 w 4381500"/>
              <a:gd name="connsiteY43" fmla="*/ 1779835 h 4876800"/>
              <a:gd name="connsiteX44" fmla="*/ 1381795 w 4381500"/>
              <a:gd name="connsiteY44" fmla="*/ 1648606 h 4876800"/>
              <a:gd name="connsiteX45" fmla="*/ 2190750 w 4381500"/>
              <a:gd name="connsiteY45" fmla="*/ 1200150 h 4876800"/>
              <a:gd name="connsiteX46" fmla="*/ 2169058 w 4381500"/>
              <a:gd name="connsiteY46" fmla="*/ 1009836 h 4876800"/>
              <a:gd name="connsiteX47" fmla="*/ 953393 w 4381500"/>
              <a:gd name="connsiteY47" fmla="*/ 2201503 h 4876800"/>
              <a:gd name="connsiteX48" fmla="*/ 1306264 w 4381500"/>
              <a:gd name="connsiteY48" fmla="*/ 3111996 h 4876800"/>
              <a:gd name="connsiteX49" fmla="*/ 1714500 w 4381500"/>
              <a:gd name="connsiteY49" fmla="*/ 4056422 h 4876800"/>
              <a:gd name="connsiteX50" fmla="*/ 1714500 w 4381500"/>
              <a:gd name="connsiteY50" fmla="*/ 4057650 h 4876800"/>
              <a:gd name="connsiteX51" fmla="*/ 1905000 w 4381500"/>
              <a:gd name="connsiteY51" fmla="*/ 4057650 h 4876800"/>
              <a:gd name="connsiteX52" fmla="*/ 1905000 w 4381500"/>
              <a:gd name="connsiteY52" fmla="*/ 2724150 h 4876800"/>
              <a:gd name="connsiteX53" fmla="*/ 1809750 w 4381500"/>
              <a:gd name="connsiteY53" fmla="*/ 2724150 h 4876800"/>
              <a:gd name="connsiteX54" fmla="*/ 1524000 w 4381500"/>
              <a:gd name="connsiteY54" fmla="*/ 2438400 h 4876800"/>
              <a:gd name="connsiteX55" fmla="*/ 1809750 w 4381500"/>
              <a:gd name="connsiteY55" fmla="*/ 2152650 h 4876800"/>
              <a:gd name="connsiteX56" fmla="*/ 2095500 w 4381500"/>
              <a:gd name="connsiteY56" fmla="*/ 2438400 h 4876800"/>
              <a:gd name="connsiteX57" fmla="*/ 2079129 w 4381500"/>
              <a:gd name="connsiteY57" fmla="*/ 2533650 h 4876800"/>
              <a:gd name="connsiteX58" fmla="*/ 2302371 w 4381500"/>
              <a:gd name="connsiteY58" fmla="*/ 2533650 h 4876800"/>
              <a:gd name="connsiteX59" fmla="*/ 2286000 w 4381500"/>
              <a:gd name="connsiteY59" fmla="*/ 2438400 h 4876800"/>
              <a:gd name="connsiteX60" fmla="*/ 2571750 w 4381500"/>
              <a:gd name="connsiteY60" fmla="*/ 2152650 h 4876800"/>
              <a:gd name="connsiteX61" fmla="*/ 2857500 w 4381500"/>
              <a:gd name="connsiteY61" fmla="*/ 2438400 h 4876800"/>
              <a:gd name="connsiteX62" fmla="*/ 2571750 w 4381500"/>
              <a:gd name="connsiteY62" fmla="*/ 2724150 h 4876800"/>
              <a:gd name="connsiteX63" fmla="*/ 2476500 w 4381500"/>
              <a:gd name="connsiteY63" fmla="*/ 2724150 h 4876800"/>
              <a:gd name="connsiteX64" fmla="*/ 2476500 w 4381500"/>
              <a:gd name="connsiteY64" fmla="*/ 4057650 h 4876800"/>
              <a:gd name="connsiteX65" fmla="*/ 2667000 w 4381500"/>
              <a:gd name="connsiteY65" fmla="*/ 4057650 h 4876800"/>
              <a:gd name="connsiteX66" fmla="*/ 2667000 w 4381500"/>
              <a:gd name="connsiteY66" fmla="*/ 4055380 h 4876800"/>
              <a:gd name="connsiteX67" fmla="*/ 3063553 w 4381500"/>
              <a:gd name="connsiteY67" fmla="*/ 3123679 h 4876800"/>
              <a:gd name="connsiteX68" fmla="*/ 3429000 w 4381500"/>
              <a:gd name="connsiteY68" fmla="*/ 2247900 h 4876800"/>
              <a:gd name="connsiteX69" fmla="*/ 2169058 w 4381500"/>
              <a:gd name="connsiteY69" fmla="*/ 1009836 h 4876800"/>
              <a:gd name="connsiteX70" fmla="*/ 2165784 w 4381500"/>
              <a:gd name="connsiteY70" fmla="*/ 819336 h 4876800"/>
              <a:gd name="connsiteX71" fmla="*/ 3619500 w 4381500"/>
              <a:gd name="connsiteY71" fmla="*/ 2247900 h 4876800"/>
              <a:gd name="connsiteX72" fmla="*/ 3197796 w 4381500"/>
              <a:gd name="connsiteY72" fmla="*/ 3258852 h 4876800"/>
              <a:gd name="connsiteX73" fmla="*/ 2857500 w 4381500"/>
              <a:gd name="connsiteY73" fmla="*/ 4055380 h 4876800"/>
              <a:gd name="connsiteX74" fmla="*/ 2857500 w 4381500"/>
              <a:gd name="connsiteY74" fmla="*/ 4400550 h 4876800"/>
              <a:gd name="connsiteX75" fmla="*/ 2381250 w 4381500"/>
              <a:gd name="connsiteY75" fmla="*/ 4876800 h 4876800"/>
              <a:gd name="connsiteX76" fmla="*/ 2000250 w 4381500"/>
              <a:gd name="connsiteY76" fmla="*/ 4876800 h 4876800"/>
              <a:gd name="connsiteX77" fmla="*/ 1524000 w 4381500"/>
              <a:gd name="connsiteY77" fmla="*/ 4400550 h 4876800"/>
              <a:gd name="connsiteX78" fmla="*/ 1524000 w 4381500"/>
              <a:gd name="connsiteY78" fmla="*/ 4056422 h 4876800"/>
              <a:gd name="connsiteX79" fmla="*/ 1170236 w 4381500"/>
              <a:gd name="connsiteY79" fmla="*/ 3245383 h 4876800"/>
              <a:gd name="connsiteX80" fmla="*/ 763005 w 4381500"/>
              <a:gd name="connsiteY80" fmla="*/ 2194471 h 4876800"/>
              <a:gd name="connsiteX81" fmla="*/ 2165784 w 4381500"/>
              <a:gd name="connsiteY81" fmla="*/ 819336 h 4876800"/>
              <a:gd name="connsiteX82" fmla="*/ 3658935 w 4381500"/>
              <a:gd name="connsiteY82" fmla="*/ 589211 h 4876800"/>
              <a:gd name="connsiteX83" fmla="*/ 3726284 w 4381500"/>
              <a:gd name="connsiteY83" fmla="*/ 617116 h 4876800"/>
              <a:gd name="connsiteX84" fmla="*/ 3726284 w 4381500"/>
              <a:gd name="connsiteY84" fmla="*/ 751805 h 4876800"/>
              <a:gd name="connsiteX85" fmla="*/ 3456943 w 4381500"/>
              <a:gd name="connsiteY85" fmla="*/ 1021184 h 4876800"/>
              <a:gd name="connsiteX86" fmla="*/ 3322216 w 4381500"/>
              <a:gd name="connsiteY86" fmla="*/ 1021184 h 4876800"/>
              <a:gd name="connsiteX87" fmla="*/ 3322216 w 4381500"/>
              <a:gd name="connsiteY87" fmla="*/ 886495 h 4876800"/>
              <a:gd name="connsiteX88" fmla="*/ 3591558 w 4381500"/>
              <a:gd name="connsiteY88" fmla="*/ 617116 h 4876800"/>
              <a:gd name="connsiteX89" fmla="*/ 3658935 w 4381500"/>
              <a:gd name="connsiteY89" fmla="*/ 589211 h 4876800"/>
              <a:gd name="connsiteX90" fmla="*/ 722579 w 4381500"/>
              <a:gd name="connsiteY90" fmla="*/ 589211 h 4876800"/>
              <a:gd name="connsiteX91" fmla="*/ 789943 w 4381500"/>
              <a:gd name="connsiteY91" fmla="*/ 617116 h 4876800"/>
              <a:gd name="connsiteX92" fmla="*/ 1059284 w 4381500"/>
              <a:gd name="connsiteY92" fmla="*/ 886495 h 4876800"/>
              <a:gd name="connsiteX93" fmla="*/ 1059284 w 4381500"/>
              <a:gd name="connsiteY93" fmla="*/ 1021184 h 4876800"/>
              <a:gd name="connsiteX94" fmla="*/ 924558 w 4381500"/>
              <a:gd name="connsiteY94" fmla="*/ 1021184 h 4876800"/>
              <a:gd name="connsiteX95" fmla="*/ 655216 w 4381500"/>
              <a:gd name="connsiteY95" fmla="*/ 751805 h 4876800"/>
              <a:gd name="connsiteX96" fmla="*/ 655216 w 4381500"/>
              <a:gd name="connsiteY96" fmla="*/ 617116 h 4876800"/>
              <a:gd name="connsiteX97" fmla="*/ 722579 w 4381500"/>
              <a:gd name="connsiteY97" fmla="*/ 589211 h 4876800"/>
              <a:gd name="connsiteX98" fmla="*/ 2190750 w 4381500"/>
              <a:gd name="connsiteY98" fmla="*/ 0 h 4876800"/>
              <a:gd name="connsiteX99" fmla="*/ 2286000 w 4381500"/>
              <a:gd name="connsiteY99" fmla="*/ 95250 h 4876800"/>
              <a:gd name="connsiteX100" fmla="*/ 2286000 w 4381500"/>
              <a:gd name="connsiteY100" fmla="*/ 533400 h 4876800"/>
              <a:gd name="connsiteX101" fmla="*/ 2190750 w 4381500"/>
              <a:gd name="connsiteY101" fmla="*/ 628650 h 4876800"/>
              <a:gd name="connsiteX102" fmla="*/ 2095500 w 4381500"/>
              <a:gd name="connsiteY102" fmla="*/ 533400 h 4876800"/>
              <a:gd name="connsiteX103" fmla="*/ 2095500 w 4381500"/>
              <a:gd name="connsiteY103" fmla="*/ 95250 h 4876800"/>
              <a:gd name="connsiteX104" fmla="*/ 2190750 w 4381500"/>
              <a:gd name="connsiteY104" fmla="*/ 0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381500" h="4876800">
                <a:moveTo>
                  <a:pt x="1714500" y="4248150"/>
                </a:moveTo>
                <a:lnTo>
                  <a:pt x="1714500" y="4400550"/>
                </a:lnTo>
                <a:cubicBezTo>
                  <a:pt x="1714500" y="4558122"/>
                  <a:pt x="1842678" y="4686300"/>
                  <a:pt x="2000250" y="4686300"/>
                </a:cubicBezTo>
                <a:lnTo>
                  <a:pt x="2381250" y="4686300"/>
                </a:lnTo>
                <a:cubicBezTo>
                  <a:pt x="2538822" y="4686300"/>
                  <a:pt x="2667000" y="4558122"/>
                  <a:pt x="2667000" y="4400550"/>
                </a:cubicBezTo>
                <a:lnTo>
                  <a:pt x="2667000" y="4248150"/>
                </a:lnTo>
                <a:close/>
                <a:moveTo>
                  <a:pt x="2095500" y="2724150"/>
                </a:moveTo>
                <a:lnTo>
                  <a:pt x="2095500" y="4057650"/>
                </a:lnTo>
                <a:lnTo>
                  <a:pt x="2286000" y="4057650"/>
                </a:lnTo>
                <a:lnTo>
                  <a:pt x="2286000" y="2724150"/>
                </a:lnTo>
                <a:close/>
                <a:moveTo>
                  <a:pt x="2571750" y="2343150"/>
                </a:moveTo>
                <a:cubicBezTo>
                  <a:pt x="2519214" y="2343150"/>
                  <a:pt x="2476500" y="2385864"/>
                  <a:pt x="2476500" y="2438400"/>
                </a:cubicBezTo>
                <a:cubicBezTo>
                  <a:pt x="2476500" y="2490936"/>
                  <a:pt x="2519214" y="2533650"/>
                  <a:pt x="2571750" y="2533650"/>
                </a:cubicBezTo>
                <a:cubicBezTo>
                  <a:pt x="2624286" y="2533650"/>
                  <a:pt x="2667000" y="2490936"/>
                  <a:pt x="2667000" y="2438400"/>
                </a:cubicBezTo>
                <a:cubicBezTo>
                  <a:pt x="2667000" y="2385864"/>
                  <a:pt x="2624286" y="2343150"/>
                  <a:pt x="2571750" y="2343150"/>
                </a:cubicBezTo>
                <a:close/>
                <a:moveTo>
                  <a:pt x="1809750" y="2343150"/>
                </a:moveTo>
                <a:cubicBezTo>
                  <a:pt x="1757214" y="2343150"/>
                  <a:pt x="1714500" y="2385864"/>
                  <a:pt x="1714500" y="2438400"/>
                </a:cubicBezTo>
                <a:cubicBezTo>
                  <a:pt x="1714500" y="2490936"/>
                  <a:pt x="1757214" y="2533650"/>
                  <a:pt x="1809750" y="2533650"/>
                </a:cubicBezTo>
                <a:cubicBezTo>
                  <a:pt x="1862286" y="2533650"/>
                  <a:pt x="1905000" y="2490936"/>
                  <a:pt x="1905000" y="2438400"/>
                </a:cubicBezTo>
                <a:cubicBezTo>
                  <a:pt x="1905000" y="2385864"/>
                  <a:pt x="1862286" y="2343150"/>
                  <a:pt x="1809750" y="2343150"/>
                </a:cubicBezTo>
                <a:close/>
                <a:moveTo>
                  <a:pt x="3905250" y="1962150"/>
                </a:moveTo>
                <a:lnTo>
                  <a:pt x="4286250" y="1962150"/>
                </a:lnTo>
                <a:cubicBezTo>
                  <a:pt x="4338861" y="1962150"/>
                  <a:pt x="4381500" y="2004789"/>
                  <a:pt x="4381500" y="2057400"/>
                </a:cubicBezTo>
                <a:cubicBezTo>
                  <a:pt x="4381500" y="2110011"/>
                  <a:pt x="4338861" y="2152650"/>
                  <a:pt x="4286250" y="2152650"/>
                </a:cubicBezTo>
                <a:lnTo>
                  <a:pt x="3905250" y="2152650"/>
                </a:lnTo>
                <a:cubicBezTo>
                  <a:pt x="3852639" y="2152650"/>
                  <a:pt x="3810000" y="2110011"/>
                  <a:pt x="3810000" y="2057400"/>
                </a:cubicBezTo>
                <a:cubicBezTo>
                  <a:pt x="3810000" y="2004789"/>
                  <a:pt x="3852639" y="1962150"/>
                  <a:pt x="3905250" y="1962150"/>
                </a:cubicBezTo>
                <a:close/>
                <a:moveTo>
                  <a:pt x="1333500" y="1962150"/>
                </a:moveTo>
                <a:cubicBezTo>
                  <a:pt x="1386073" y="1962150"/>
                  <a:pt x="1428750" y="2004826"/>
                  <a:pt x="1428750" y="2057400"/>
                </a:cubicBezTo>
                <a:cubicBezTo>
                  <a:pt x="1428750" y="2109973"/>
                  <a:pt x="1386073" y="2152650"/>
                  <a:pt x="1333500" y="2152650"/>
                </a:cubicBezTo>
                <a:cubicBezTo>
                  <a:pt x="1280926" y="2152650"/>
                  <a:pt x="1238250" y="2109973"/>
                  <a:pt x="1238250" y="2057400"/>
                </a:cubicBezTo>
                <a:cubicBezTo>
                  <a:pt x="1238250" y="2004826"/>
                  <a:pt x="1280926" y="1962150"/>
                  <a:pt x="1333500" y="1962150"/>
                </a:cubicBezTo>
                <a:close/>
                <a:moveTo>
                  <a:pt x="95250" y="1962150"/>
                </a:moveTo>
                <a:lnTo>
                  <a:pt x="476250" y="1962150"/>
                </a:lnTo>
                <a:cubicBezTo>
                  <a:pt x="528861" y="1962150"/>
                  <a:pt x="571500" y="2004789"/>
                  <a:pt x="571500" y="2057400"/>
                </a:cubicBezTo>
                <a:cubicBezTo>
                  <a:pt x="571500" y="2110011"/>
                  <a:pt x="528861" y="2152650"/>
                  <a:pt x="476250" y="2152650"/>
                </a:cubicBezTo>
                <a:lnTo>
                  <a:pt x="95250" y="2152650"/>
                </a:lnTo>
                <a:cubicBezTo>
                  <a:pt x="42639" y="2152650"/>
                  <a:pt x="0" y="2110011"/>
                  <a:pt x="0" y="2057400"/>
                </a:cubicBezTo>
                <a:cubicBezTo>
                  <a:pt x="0" y="2004789"/>
                  <a:pt x="42639" y="1962150"/>
                  <a:pt x="95250" y="1962150"/>
                </a:cubicBezTo>
                <a:close/>
                <a:moveTo>
                  <a:pt x="2190750" y="1200150"/>
                </a:moveTo>
                <a:cubicBezTo>
                  <a:pt x="2243361" y="1200150"/>
                  <a:pt x="2286000" y="1242789"/>
                  <a:pt x="2286000" y="1295400"/>
                </a:cubicBezTo>
                <a:cubicBezTo>
                  <a:pt x="2286000" y="1348011"/>
                  <a:pt x="2243361" y="1390650"/>
                  <a:pt x="2190750" y="1390650"/>
                </a:cubicBezTo>
                <a:cubicBezTo>
                  <a:pt x="1925390" y="1390650"/>
                  <a:pt x="1683395" y="1524744"/>
                  <a:pt x="1543497" y="1749326"/>
                </a:cubicBezTo>
                <a:cubicBezTo>
                  <a:pt x="1515778" y="1793825"/>
                  <a:pt x="1457139" y="1807741"/>
                  <a:pt x="1412305" y="1779835"/>
                </a:cubicBezTo>
                <a:cubicBezTo>
                  <a:pt x="1367656" y="1752004"/>
                  <a:pt x="1354001" y="1693255"/>
                  <a:pt x="1381795" y="1648606"/>
                </a:cubicBezTo>
                <a:cubicBezTo>
                  <a:pt x="1556743" y="1367805"/>
                  <a:pt x="1859161" y="1200150"/>
                  <a:pt x="2190750" y="1200150"/>
                </a:cubicBezTo>
                <a:close/>
                <a:moveTo>
                  <a:pt x="2169058" y="1009836"/>
                </a:moveTo>
                <a:cubicBezTo>
                  <a:pt x="1522474" y="1020886"/>
                  <a:pt x="977131" y="1555477"/>
                  <a:pt x="953393" y="2201503"/>
                </a:cubicBezTo>
                <a:cubicBezTo>
                  <a:pt x="940780" y="2543621"/>
                  <a:pt x="1066093" y="2866988"/>
                  <a:pt x="1306264" y="3111996"/>
                </a:cubicBezTo>
                <a:cubicBezTo>
                  <a:pt x="1569504" y="3380408"/>
                  <a:pt x="1714500" y="3715829"/>
                  <a:pt x="1714500" y="4056422"/>
                </a:cubicBezTo>
                <a:lnTo>
                  <a:pt x="1714500" y="4057650"/>
                </a:lnTo>
                <a:lnTo>
                  <a:pt x="1905000" y="4057650"/>
                </a:lnTo>
                <a:lnTo>
                  <a:pt x="1905000" y="2724150"/>
                </a:lnTo>
                <a:lnTo>
                  <a:pt x="1809750" y="2724150"/>
                </a:lnTo>
                <a:cubicBezTo>
                  <a:pt x="1652178" y="2724150"/>
                  <a:pt x="1524000" y="2595972"/>
                  <a:pt x="1524000" y="2438400"/>
                </a:cubicBezTo>
                <a:cubicBezTo>
                  <a:pt x="1524000" y="2280828"/>
                  <a:pt x="1652178" y="2152650"/>
                  <a:pt x="1809750" y="2152650"/>
                </a:cubicBezTo>
                <a:cubicBezTo>
                  <a:pt x="1967322" y="2152650"/>
                  <a:pt x="2095500" y="2280828"/>
                  <a:pt x="2095500" y="2438400"/>
                </a:cubicBezTo>
                <a:cubicBezTo>
                  <a:pt x="2095500" y="2471812"/>
                  <a:pt x="2089696" y="2503847"/>
                  <a:pt x="2079129" y="2533650"/>
                </a:cubicBezTo>
                <a:lnTo>
                  <a:pt x="2302371" y="2533650"/>
                </a:lnTo>
                <a:cubicBezTo>
                  <a:pt x="2291804" y="2503847"/>
                  <a:pt x="2286000" y="2471812"/>
                  <a:pt x="2286000" y="2438400"/>
                </a:cubicBezTo>
                <a:cubicBezTo>
                  <a:pt x="2286000" y="2280828"/>
                  <a:pt x="2414178" y="2152650"/>
                  <a:pt x="2571750" y="2152650"/>
                </a:cubicBezTo>
                <a:cubicBezTo>
                  <a:pt x="2729322" y="2152650"/>
                  <a:pt x="2857500" y="2280828"/>
                  <a:pt x="2857500" y="2438400"/>
                </a:cubicBezTo>
                <a:cubicBezTo>
                  <a:pt x="2857500" y="2595972"/>
                  <a:pt x="2729322" y="2724150"/>
                  <a:pt x="2571750" y="2724150"/>
                </a:cubicBezTo>
                <a:lnTo>
                  <a:pt x="2476500" y="2724150"/>
                </a:lnTo>
                <a:lnTo>
                  <a:pt x="2476500" y="4057650"/>
                </a:lnTo>
                <a:lnTo>
                  <a:pt x="2667000" y="4057650"/>
                </a:lnTo>
                <a:lnTo>
                  <a:pt x="2667000" y="4055380"/>
                </a:lnTo>
                <a:cubicBezTo>
                  <a:pt x="2667000" y="3708611"/>
                  <a:pt x="2807829" y="3377729"/>
                  <a:pt x="3063553" y="3123679"/>
                </a:cubicBezTo>
                <a:cubicBezTo>
                  <a:pt x="3299222" y="2889684"/>
                  <a:pt x="3429000" y="2578670"/>
                  <a:pt x="3429000" y="2247900"/>
                </a:cubicBezTo>
                <a:cubicBezTo>
                  <a:pt x="3429000" y="1555589"/>
                  <a:pt x="2860402" y="997967"/>
                  <a:pt x="2169058" y="1009836"/>
                </a:cubicBezTo>
                <a:close/>
                <a:moveTo>
                  <a:pt x="2165784" y="819336"/>
                </a:moveTo>
                <a:cubicBezTo>
                  <a:pt x="2967038" y="805755"/>
                  <a:pt x="3619500" y="1452265"/>
                  <a:pt x="3619500" y="2247900"/>
                </a:cubicBezTo>
                <a:cubicBezTo>
                  <a:pt x="3619500" y="2629793"/>
                  <a:pt x="3469742" y="2988804"/>
                  <a:pt x="3197796" y="3258852"/>
                </a:cubicBezTo>
                <a:cubicBezTo>
                  <a:pt x="2978349" y="3476848"/>
                  <a:pt x="2857500" y="3759733"/>
                  <a:pt x="2857500" y="4055380"/>
                </a:cubicBezTo>
                <a:cubicBezTo>
                  <a:pt x="2857500" y="4135264"/>
                  <a:pt x="2857500" y="4319997"/>
                  <a:pt x="2857500" y="4400550"/>
                </a:cubicBezTo>
                <a:cubicBezTo>
                  <a:pt x="2857500" y="4663157"/>
                  <a:pt x="2643857" y="4876800"/>
                  <a:pt x="2381250" y="4876800"/>
                </a:cubicBezTo>
                <a:lnTo>
                  <a:pt x="2000250" y="4876800"/>
                </a:lnTo>
                <a:cubicBezTo>
                  <a:pt x="1737643" y="4876800"/>
                  <a:pt x="1524000" y="4663157"/>
                  <a:pt x="1524000" y="4400550"/>
                </a:cubicBezTo>
                <a:lnTo>
                  <a:pt x="1524000" y="4056422"/>
                </a:lnTo>
                <a:cubicBezTo>
                  <a:pt x="1524000" y="3766021"/>
                  <a:pt x="1398389" y="3477964"/>
                  <a:pt x="1170236" y="3245383"/>
                </a:cubicBezTo>
                <a:cubicBezTo>
                  <a:pt x="893080" y="2962610"/>
                  <a:pt x="748457" y="2589386"/>
                  <a:pt x="763005" y="2194471"/>
                </a:cubicBezTo>
                <a:cubicBezTo>
                  <a:pt x="790389" y="1449028"/>
                  <a:pt x="1419671" y="832135"/>
                  <a:pt x="2165784" y="819336"/>
                </a:cubicBezTo>
                <a:close/>
                <a:moveTo>
                  <a:pt x="3658935" y="589211"/>
                </a:moveTo>
                <a:cubicBezTo>
                  <a:pt x="3683310" y="589211"/>
                  <a:pt x="3707681" y="598512"/>
                  <a:pt x="3726284" y="617116"/>
                </a:cubicBezTo>
                <a:cubicBezTo>
                  <a:pt x="3763491" y="654323"/>
                  <a:pt x="3763491" y="714598"/>
                  <a:pt x="3726284" y="751805"/>
                </a:cubicBezTo>
                <a:lnTo>
                  <a:pt x="3456943" y="1021184"/>
                </a:lnTo>
                <a:cubicBezTo>
                  <a:pt x="3419698" y="1058391"/>
                  <a:pt x="3359423" y="1058391"/>
                  <a:pt x="3322216" y="1021184"/>
                </a:cubicBezTo>
                <a:cubicBezTo>
                  <a:pt x="3285009" y="983977"/>
                  <a:pt x="3285009" y="923665"/>
                  <a:pt x="3322216" y="886495"/>
                </a:cubicBezTo>
                <a:lnTo>
                  <a:pt x="3591558" y="617116"/>
                </a:lnTo>
                <a:cubicBezTo>
                  <a:pt x="3610180" y="598512"/>
                  <a:pt x="3634560" y="589211"/>
                  <a:pt x="3658935" y="589211"/>
                </a:cubicBezTo>
                <a:close/>
                <a:moveTo>
                  <a:pt x="722579" y="589211"/>
                </a:moveTo>
                <a:cubicBezTo>
                  <a:pt x="746959" y="589211"/>
                  <a:pt x="771339" y="598512"/>
                  <a:pt x="789943" y="617116"/>
                </a:cubicBezTo>
                <a:lnTo>
                  <a:pt x="1059284" y="886495"/>
                </a:lnTo>
                <a:cubicBezTo>
                  <a:pt x="1096491" y="923665"/>
                  <a:pt x="1096491" y="983977"/>
                  <a:pt x="1059284" y="1021184"/>
                </a:cubicBezTo>
                <a:cubicBezTo>
                  <a:pt x="1022077" y="1058391"/>
                  <a:pt x="961765" y="1058391"/>
                  <a:pt x="924558" y="1021184"/>
                </a:cubicBezTo>
                <a:lnTo>
                  <a:pt x="655216" y="751805"/>
                </a:lnTo>
                <a:cubicBezTo>
                  <a:pt x="618009" y="714636"/>
                  <a:pt x="618009" y="654323"/>
                  <a:pt x="655216" y="617116"/>
                </a:cubicBezTo>
                <a:cubicBezTo>
                  <a:pt x="673819" y="598512"/>
                  <a:pt x="698199" y="589211"/>
                  <a:pt x="722579" y="589211"/>
                </a:cubicBezTo>
                <a:close/>
                <a:moveTo>
                  <a:pt x="2190750" y="0"/>
                </a:moveTo>
                <a:cubicBezTo>
                  <a:pt x="2243361" y="0"/>
                  <a:pt x="2286000" y="42639"/>
                  <a:pt x="2286000" y="95250"/>
                </a:cubicBezTo>
                <a:lnTo>
                  <a:pt x="2286000" y="533400"/>
                </a:lnTo>
                <a:cubicBezTo>
                  <a:pt x="2286000" y="586011"/>
                  <a:pt x="2243361" y="628650"/>
                  <a:pt x="2190750" y="628650"/>
                </a:cubicBezTo>
                <a:cubicBezTo>
                  <a:pt x="2138139" y="628650"/>
                  <a:pt x="2095500" y="586011"/>
                  <a:pt x="2095500" y="533400"/>
                </a:cubicBezTo>
                <a:lnTo>
                  <a:pt x="2095500" y="95250"/>
                </a:lnTo>
                <a:cubicBezTo>
                  <a:pt x="2095500" y="42639"/>
                  <a:pt x="2138139" y="0"/>
                  <a:pt x="2190750" y="0"/>
                </a:cubicBezTo>
                <a:close/>
              </a:path>
            </a:pathLst>
          </a:custGeom>
          <a:solidFill>
            <a:schemeClr val="bg1"/>
          </a:solidFill>
          <a:ln w="9525" cap="flat">
            <a:noFill/>
            <a:prstDash val="solid"/>
            <a:miter/>
          </a:ln>
        </p:spPr>
        <p:txBody>
          <a:bodyPr rtlCol="0" anchor="ctr"/>
          <a:lstStyle/>
          <a:p>
            <a:endParaRPr lang="en-US" sz="1200" dirty="0"/>
          </a:p>
        </p:txBody>
      </p:sp>
      <p:pic>
        <p:nvPicPr>
          <p:cNvPr id="1028" name="Picture 4" descr="QuickSight Consulting - CruzStreet">
            <a:extLst>
              <a:ext uri="{FF2B5EF4-FFF2-40B4-BE49-F238E27FC236}">
                <a16:creationId xmlns:a16="http://schemas.microsoft.com/office/drawing/2014/main" id="{1BCB582A-D50C-A045-86AB-E458182B2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343" y="5167708"/>
            <a:ext cx="905185" cy="2299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bleau Logo, history, meaning, symbol, PNG">
            <a:extLst>
              <a:ext uri="{FF2B5EF4-FFF2-40B4-BE49-F238E27FC236}">
                <a16:creationId xmlns:a16="http://schemas.microsoft.com/office/drawing/2014/main" id="{DEB31EDE-8A09-664E-808B-195C76C84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209" y="5074937"/>
            <a:ext cx="701608" cy="394654"/>
          </a:xfrm>
          <a:prstGeom prst="rect">
            <a:avLst/>
          </a:prstGeom>
          <a:noFill/>
          <a:extLst>
            <a:ext uri="{909E8E84-426E-40DD-AFC4-6F175D3DCCD1}">
              <a14:hiddenFill xmlns:a14="http://schemas.microsoft.com/office/drawing/2010/main">
                <a:solidFill>
                  <a:srgbClr val="FFFFFF"/>
                </a:solidFill>
              </a14:hiddenFill>
            </a:ext>
          </a:extLst>
        </p:spPr>
      </p:pic>
      <p:sp>
        <p:nvSpPr>
          <p:cNvPr id="71" name="Rounded Rectangle 70">
            <a:extLst>
              <a:ext uri="{FF2B5EF4-FFF2-40B4-BE49-F238E27FC236}">
                <a16:creationId xmlns:a16="http://schemas.microsoft.com/office/drawing/2014/main" id="{BB054AF7-E0EE-2340-BB61-111C4C37886D}"/>
              </a:ext>
            </a:extLst>
          </p:cNvPr>
          <p:cNvSpPr/>
          <p:nvPr/>
        </p:nvSpPr>
        <p:spPr>
          <a:xfrm>
            <a:off x="252009" y="4204269"/>
            <a:ext cx="1546569" cy="140744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3985D72-023D-4384-B76E-C97BE655CAE4}"/>
              </a:ext>
            </a:extLst>
          </p:cNvPr>
          <p:cNvPicPr>
            <a:picLocks noChangeAspect="1"/>
          </p:cNvPicPr>
          <p:nvPr/>
        </p:nvPicPr>
        <p:blipFill>
          <a:blip r:embed="rId5"/>
          <a:stretch>
            <a:fillRect/>
          </a:stretch>
        </p:blipFill>
        <p:spPr>
          <a:xfrm>
            <a:off x="1671689" y="2651471"/>
            <a:ext cx="975735" cy="280691"/>
          </a:xfrm>
          <a:prstGeom prst="rect">
            <a:avLst/>
          </a:prstGeom>
        </p:spPr>
      </p:pic>
      <p:pic>
        <p:nvPicPr>
          <p:cNvPr id="1042" name="Picture 18">
            <a:extLst>
              <a:ext uri="{FF2B5EF4-FFF2-40B4-BE49-F238E27FC236}">
                <a16:creationId xmlns:a16="http://schemas.microsoft.com/office/drawing/2014/main" id="{418A5DF6-71BF-B34F-BD24-1930A30FC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132" y="2571235"/>
            <a:ext cx="644449" cy="4506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8DDD9D4-041E-4952-B2B1-E87E1438C2DD}"/>
              </a:ext>
            </a:extLst>
          </p:cNvPr>
          <p:cNvPicPr>
            <a:picLocks noChangeAspect="1"/>
          </p:cNvPicPr>
          <p:nvPr/>
        </p:nvPicPr>
        <p:blipFill>
          <a:blip r:embed="rId7"/>
          <a:stretch>
            <a:fillRect/>
          </a:stretch>
        </p:blipFill>
        <p:spPr>
          <a:xfrm>
            <a:off x="3079278" y="2708736"/>
            <a:ext cx="820373" cy="215888"/>
          </a:xfrm>
          <a:prstGeom prst="rect">
            <a:avLst/>
          </a:prstGeom>
        </p:spPr>
      </p:pic>
      <p:pic>
        <p:nvPicPr>
          <p:cNvPr id="3074" name="Picture 2" descr="Twilio integration — amoCRM">
            <a:extLst>
              <a:ext uri="{FF2B5EF4-FFF2-40B4-BE49-F238E27FC236}">
                <a16:creationId xmlns:a16="http://schemas.microsoft.com/office/drawing/2014/main" id="{B56FC064-CF65-5845-9FFF-CE96FBE781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363" y="3870565"/>
            <a:ext cx="1002754" cy="6685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WS Marketplace: SendGrid Email Delivery Service">
            <a:extLst>
              <a:ext uri="{FF2B5EF4-FFF2-40B4-BE49-F238E27FC236}">
                <a16:creationId xmlns:a16="http://schemas.microsoft.com/office/drawing/2014/main" id="{97424FF7-B371-934B-9CC6-CC6C1A383C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0587" y="3742839"/>
            <a:ext cx="692965" cy="9239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A24629F-21E6-43DD-86B3-3F6161275B6D}"/>
              </a:ext>
            </a:extLst>
          </p:cNvPr>
          <p:cNvPicPr>
            <a:picLocks noChangeAspect="1"/>
          </p:cNvPicPr>
          <p:nvPr/>
        </p:nvPicPr>
        <p:blipFill>
          <a:blip r:embed="rId10"/>
          <a:stretch>
            <a:fillRect/>
          </a:stretch>
        </p:blipFill>
        <p:spPr>
          <a:xfrm>
            <a:off x="1950412" y="1452953"/>
            <a:ext cx="648350" cy="200226"/>
          </a:xfrm>
          <a:prstGeom prst="rect">
            <a:avLst/>
          </a:prstGeom>
        </p:spPr>
      </p:pic>
      <p:pic>
        <p:nvPicPr>
          <p:cNvPr id="18" name="Picture 17">
            <a:extLst>
              <a:ext uri="{FF2B5EF4-FFF2-40B4-BE49-F238E27FC236}">
                <a16:creationId xmlns:a16="http://schemas.microsoft.com/office/drawing/2014/main" id="{5F7BEFAE-CC6E-4D13-88B2-889046D5FF38}"/>
              </a:ext>
            </a:extLst>
          </p:cNvPr>
          <p:cNvPicPr>
            <a:picLocks noChangeAspect="1"/>
          </p:cNvPicPr>
          <p:nvPr/>
        </p:nvPicPr>
        <p:blipFill>
          <a:blip r:embed="rId11"/>
          <a:stretch>
            <a:fillRect/>
          </a:stretch>
        </p:blipFill>
        <p:spPr>
          <a:xfrm>
            <a:off x="2929119" y="1452953"/>
            <a:ext cx="1070864" cy="146582"/>
          </a:xfrm>
          <a:prstGeom prst="rect">
            <a:avLst/>
          </a:prstGeom>
        </p:spPr>
      </p:pic>
      <p:pic>
        <p:nvPicPr>
          <p:cNvPr id="2" name="Picture 1">
            <a:extLst>
              <a:ext uri="{FF2B5EF4-FFF2-40B4-BE49-F238E27FC236}">
                <a16:creationId xmlns:a16="http://schemas.microsoft.com/office/drawing/2014/main" id="{4BD475DA-0D11-9C41-86B7-FCCCB832A7EE}"/>
              </a:ext>
            </a:extLst>
          </p:cNvPr>
          <p:cNvPicPr>
            <a:picLocks noChangeAspect="1"/>
          </p:cNvPicPr>
          <p:nvPr/>
        </p:nvPicPr>
        <p:blipFill>
          <a:blip r:embed="rId12"/>
          <a:stretch>
            <a:fillRect/>
          </a:stretch>
        </p:blipFill>
        <p:spPr>
          <a:xfrm>
            <a:off x="507132" y="1374402"/>
            <a:ext cx="955340" cy="336280"/>
          </a:xfrm>
          <a:prstGeom prst="rect">
            <a:avLst/>
          </a:prstGeom>
        </p:spPr>
      </p:pic>
      <p:pic>
        <p:nvPicPr>
          <p:cNvPr id="1026" name="Picture 2" descr="Maptitude Mapping and GIS Software">
            <a:extLst>
              <a:ext uri="{FF2B5EF4-FFF2-40B4-BE49-F238E27FC236}">
                <a16:creationId xmlns:a16="http://schemas.microsoft.com/office/drawing/2014/main" id="{2D4C759B-6F90-0F47-AFD0-CA88526BC8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4085" y="1495910"/>
            <a:ext cx="776481" cy="1745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7E2C5BE-72E7-4A1A-831D-1CDD4B08FA55}"/>
              </a:ext>
            </a:extLst>
          </p:cNvPr>
          <p:cNvPicPr>
            <a:picLocks noChangeAspect="1"/>
          </p:cNvPicPr>
          <p:nvPr/>
        </p:nvPicPr>
        <p:blipFill>
          <a:blip r:embed="rId14"/>
          <a:stretch>
            <a:fillRect/>
          </a:stretch>
        </p:blipFill>
        <p:spPr>
          <a:xfrm>
            <a:off x="483665" y="5168874"/>
            <a:ext cx="894920" cy="365666"/>
          </a:xfrm>
          <a:prstGeom prst="rect">
            <a:avLst/>
          </a:prstGeom>
        </p:spPr>
      </p:pic>
      <p:sp>
        <p:nvSpPr>
          <p:cNvPr id="81" name="TextBox 80">
            <a:extLst>
              <a:ext uri="{FF2B5EF4-FFF2-40B4-BE49-F238E27FC236}">
                <a16:creationId xmlns:a16="http://schemas.microsoft.com/office/drawing/2014/main" id="{38B7AF81-0327-3843-AF53-A9B5017DF52C}"/>
              </a:ext>
            </a:extLst>
          </p:cNvPr>
          <p:cNvSpPr txBox="1"/>
          <p:nvPr/>
        </p:nvSpPr>
        <p:spPr>
          <a:xfrm>
            <a:off x="0" y="1071928"/>
            <a:ext cx="5163672" cy="261610"/>
          </a:xfrm>
          <a:prstGeom prst="rect">
            <a:avLst/>
          </a:prstGeom>
          <a:solidFill>
            <a:schemeClr val="bg1"/>
          </a:solidFill>
          <a:effectLst/>
        </p:spPr>
        <p:txBody>
          <a:bodyPr wrap="square" rtlCol="0">
            <a:spAutoFit/>
          </a:bodyPr>
          <a:lstStyle/>
          <a:p>
            <a:r>
              <a:rPr lang="en-US" sz="1100" dirty="0">
                <a:solidFill>
                  <a:schemeClr val="tx2"/>
                </a:solidFill>
                <a:latin typeface="+mj-lt"/>
              </a:rPr>
              <a:t>Geographic Analysis Tools</a:t>
            </a:r>
          </a:p>
        </p:txBody>
      </p:sp>
      <p:sp>
        <p:nvSpPr>
          <p:cNvPr id="82" name="TextBox 81">
            <a:extLst>
              <a:ext uri="{FF2B5EF4-FFF2-40B4-BE49-F238E27FC236}">
                <a16:creationId xmlns:a16="http://schemas.microsoft.com/office/drawing/2014/main" id="{23926DB6-0234-8344-8A2C-4DA066E55600}"/>
              </a:ext>
            </a:extLst>
          </p:cNvPr>
          <p:cNvSpPr txBox="1"/>
          <p:nvPr/>
        </p:nvSpPr>
        <p:spPr>
          <a:xfrm>
            <a:off x="16926" y="2168632"/>
            <a:ext cx="5163672" cy="261610"/>
          </a:xfrm>
          <a:prstGeom prst="rect">
            <a:avLst/>
          </a:prstGeom>
          <a:solidFill>
            <a:schemeClr val="bg1"/>
          </a:solidFill>
          <a:effectLst/>
        </p:spPr>
        <p:txBody>
          <a:bodyPr wrap="square" rtlCol="0">
            <a:spAutoFit/>
          </a:bodyPr>
          <a:lstStyle/>
          <a:p>
            <a:r>
              <a:rPr lang="en-US" sz="1100" dirty="0">
                <a:solidFill>
                  <a:schemeClr val="tx2"/>
                </a:solidFill>
                <a:latin typeface="+mj-lt"/>
              </a:rPr>
              <a:t>Onboarding Tools</a:t>
            </a:r>
          </a:p>
        </p:txBody>
      </p:sp>
      <p:sp>
        <p:nvSpPr>
          <p:cNvPr id="83" name="TextBox 82">
            <a:extLst>
              <a:ext uri="{FF2B5EF4-FFF2-40B4-BE49-F238E27FC236}">
                <a16:creationId xmlns:a16="http://schemas.microsoft.com/office/drawing/2014/main" id="{73A8C78A-3881-734A-BF63-F767594D8FA8}"/>
              </a:ext>
            </a:extLst>
          </p:cNvPr>
          <p:cNvSpPr txBox="1"/>
          <p:nvPr/>
        </p:nvSpPr>
        <p:spPr>
          <a:xfrm>
            <a:off x="16926" y="3585057"/>
            <a:ext cx="5163672" cy="261610"/>
          </a:xfrm>
          <a:prstGeom prst="rect">
            <a:avLst/>
          </a:prstGeom>
          <a:solidFill>
            <a:schemeClr val="bg1"/>
          </a:solidFill>
          <a:effectLst/>
        </p:spPr>
        <p:txBody>
          <a:bodyPr wrap="square" rtlCol="0">
            <a:spAutoFit/>
          </a:bodyPr>
          <a:lstStyle/>
          <a:p>
            <a:r>
              <a:rPr lang="en-US" sz="1100" dirty="0">
                <a:solidFill>
                  <a:schemeClr val="tx2"/>
                </a:solidFill>
                <a:latin typeface="+mj-lt"/>
              </a:rPr>
              <a:t>Communications Tools</a:t>
            </a:r>
          </a:p>
        </p:txBody>
      </p:sp>
      <p:sp>
        <p:nvSpPr>
          <p:cNvPr id="84" name="TextBox 83">
            <a:extLst>
              <a:ext uri="{FF2B5EF4-FFF2-40B4-BE49-F238E27FC236}">
                <a16:creationId xmlns:a16="http://schemas.microsoft.com/office/drawing/2014/main" id="{B08C0DEA-227B-6540-A440-9CBCCD0A1BB0}"/>
              </a:ext>
            </a:extLst>
          </p:cNvPr>
          <p:cNvSpPr txBox="1"/>
          <p:nvPr/>
        </p:nvSpPr>
        <p:spPr>
          <a:xfrm>
            <a:off x="0" y="4773352"/>
            <a:ext cx="5180598" cy="261610"/>
          </a:xfrm>
          <a:prstGeom prst="rect">
            <a:avLst/>
          </a:prstGeom>
          <a:solidFill>
            <a:schemeClr val="bg1"/>
          </a:solidFill>
          <a:effectLst/>
        </p:spPr>
        <p:txBody>
          <a:bodyPr wrap="square" rtlCol="0">
            <a:spAutoFit/>
          </a:bodyPr>
          <a:lstStyle/>
          <a:p>
            <a:r>
              <a:rPr lang="en-US" sz="1100" dirty="0">
                <a:solidFill>
                  <a:schemeClr val="tx2"/>
                </a:solidFill>
                <a:latin typeface="+mj-lt"/>
              </a:rPr>
              <a:t>Analytics Tools</a:t>
            </a:r>
          </a:p>
        </p:txBody>
      </p:sp>
      <p:sp>
        <p:nvSpPr>
          <p:cNvPr id="85" name="TextBox 84">
            <a:extLst>
              <a:ext uri="{FF2B5EF4-FFF2-40B4-BE49-F238E27FC236}">
                <a16:creationId xmlns:a16="http://schemas.microsoft.com/office/drawing/2014/main" id="{58DCB3D7-C857-6D4A-BD39-CE3E0C63E66A}"/>
              </a:ext>
            </a:extLst>
          </p:cNvPr>
          <p:cNvSpPr txBox="1"/>
          <p:nvPr/>
        </p:nvSpPr>
        <p:spPr>
          <a:xfrm>
            <a:off x="-45265" y="640699"/>
            <a:ext cx="5251010" cy="307777"/>
          </a:xfrm>
          <a:prstGeom prst="rect">
            <a:avLst/>
          </a:prstGeom>
          <a:solidFill>
            <a:schemeClr val="tx2"/>
          </a:solidFill>
          <a:effectLst/>
        </p:spPr>
        <p:txBody>
          <a:bodyPr wrap="square" rtlCol="0">
            <a:spAutoFit/>
          </a:bodyPr>
          <a:lstStyle/>
          <a:p>
            <a:r>
              <a:rPr lang="en-US" sz="1400" b="1" dirty="0">
                <a:solidFill>
                  <a:schemeClr val="bg1"/>
                </a:solidFill>
                <a:latin typeface="+mj-lt"/>
              </a:rPr>
              <a:t>Primary Tools</a:t>
            </a:r>
          </a:p>
        </p:txBody>
      </p:sp>
    </p:spTree>
    <p:extLst>
      <p:ext uri="{BB962C8B-B14F-4D97-AF65-F5344CB8AC3E}">
        <p14:creationId xmlns:p14="http://schemas.microsoft.com/office/powerpoint/2010/main" val="230627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DFAD95-BB0D-44BC-A3B6-A884BE2ABC3F}"/>
              </a:ext>
            </a:extLst>
          </p:cNvPr>
          <p:cNvSpPr>
            <a:spLocks noGrp="1"/>
          </p:cNvSpPr>
          <p:nvPr>
            <p:ph type="ftr" sz="quarter" idx="11"/>
          </p:nvPr>
        </p:nvSpPr>
        <p:spPr/>
        <p:txBody>
          <a:bodyPr/>
          <a:lstStyle/>
          <a:p>
            <a:r>
              <a:rPr lang="en-US"/>
              <a:t>AMAZON CONFIDENTIAL</a:t>
            </a:r>
            <a:endParaRPr lang="en-US" dirty="0"/>
          </a:p>
        </p:txBody>
      </p:sp>
      <p:sp>
        <p:nvSpPr>
          <p:cNvPr id="6" name="Slide Number Placeholder 5">
            <a:extLst>
              <a:ext uri="{FF2B5EF4-FFF2-40B4-BE49-F238E27FC236}">
                <a16:creationId xmlns:a16="http://schemas.microsoft.com/office/drawing/2014/main" id="{41EB34BA-2F74-4D0E-96C7-EE1497E674D8}"/>
              </a:ext>
            </a:extLst>
          </p:cNvPr>
          <p:cNvSpPr>
            <a:spLocks noGrp="1"/>
          </p:cNvSpPr>
          <p:nvPr>
            <p:ph type="sldNum" sz="quarter" idx="12"/>
          </p:nvPr>
        </p:nvSpPr>
        <p:spPr/>
        <p:txBody>
          <a:bodyPr/>
          <a:lstStyle/>
          <a:p>
            <a:fld id="{B8B63564-5B79-3941-B051-F803BA2D811F}" type="slidenum">
              <a:rPr lang="en-US" smtClean="0"/>
              <a:t>14</a:t>
            </a:fld>
            <a:endParaRPr lang="en-US"/>
          </a:p>
        </p:txBody>
      </p:sp>
      <p:pic>
        <p:nvPicPr>
          <p:cNvPr id="8" name="Picture 7" descr="Text, application&#10;&#10;Description automatically generated">
            <a:extLst>
              <a:ext uri="{FF2B5EF4-FFF2-40B4-BE49-F238E27FC236}">
                <a16:creationId xmlns:a16="http://schemas.microsoft.com/office/drawing/2014/main" id="{1170954B-2E67-CF48-9B7D-441B7AF499AE}"/>
              </a:ext>
            </a:extLst>
          </p:cNvPr>
          <p:cNvPicPr>
            <a:picLocks noChangeAspect="1"/>
          </p:cNvPicPr>
          <p:nvPr/>
        </p:nvPicPr>
        <p:blipFill>
          <a:blip r:embed="rId3"/>
          <a:stretch>
            <a:fillRect/>
          </a:stretch>
        </p:blipFill>
        <p:spPr>
          <a:xfrm>
            <a:off x="154286" y="3884948"/>
            <a:ext cx="5199656" cy="1900238"/>
          </a:xfrm>
          <a:prstGeom prst="rect">
            <a:avLst/>
          </a:prstGeom>
          <a:effectLst>
            <a:outerShdw blurRad="397458" dist="50800" dir="5400000" algn="ctr" rotWithShape="0">
              <a:srgbClr val="000000">
                <a:alpha val="30000"/>
              </a:srgbClr>
            </a:outerShdw>
          </a:effectLst>
        </p:spPr>
      </p:pic>
      <p:pic>
        <p:nvPicPr>
          <p:cNvPr id="14" name="Picture 13" descr="Graphical user interface, text, application&#10;&#10;Description automatically generated">
            <a:extLst>
              <a:ext uri="{FF2B5EF4-FFF2-40B4-BE49-F238E27FC236}">
                <a16:creationId xmlns:a16="http://schemas.microsoft.com/office/drawing/2014/main" id="{403C4A90-4805-4C48-B6A9-9B987B839B21}"/>
              </a:ext>
            </a:extLst>
          </p:cNvPr>
          <p:cNvPicPr>
            <a:picLocks noChangeAspect="1"/>
          </p:cNvPicPr>
          <p:nvPr/>
        </p:nvPicPr>
        <p:blipFill>
          <a:blip r:embed="rId4"/>
          <a:stretch>
            <a:fillRect/>
          </a:stretch>
        </p:blipFill>
        <p:spPr>
          <a:xfrm>
            <a:off x="154286" y="2277527"/>
            <a:ext cx="5694361" cy="1159579"/>
          </a:xfrm>
          <a:prstGeom prst="rect">
            <a:avLst/>
          </a:prstGeom>
          <a:effectLst>
            <a:outerShdw blurRad="163484" dist="38100" dir="5400000" algn="t" rotWithShape="0">
              <a:prstClr val="black">
                <a:alpha val="23697"/>
              </a:prstClr>
            </a:outerShdw>
          </a:effectLst>
        </p:spPr>
      </p:pic>
      <p:pic>
        <p:nvPicPr>
          <p:cNvPr id="15" name="Picture 14">
            <a:extLst>
              <a:ext uri="{FF2B5EF4-FFF2-40B4-BE49-F238E27FC236}">
                <a16:creationId xmlns:a16="http://schemas.microsoft.com/office/drawing/2014/main" id="{F5492B29-0F7B-E44A-AE5C-BD8CC3ECB6DB}"/>
              </a:ext>
            </a:extLst>
          </p:cNvPr>
          <p:cNvPicPr>
            <a:picLocks noChangeAspect="1"/>
          </p:cNvPicPr>
          <p:nvPr/>
        </p:nvPicPr>
        <p:blipFill>
          <a:blip r:embed="rId5"/>
          <a:stretch>
            <a:fillRect/>
          </a:stretch>
        </p:blipFill>
        <p:spPr>
          <a:xfrm>
            <a:off x="5307900" y="2734044"/>
            <a:ext cx="2438847" cy="3057525"/>
          </a:xfrm>
          <a:prstGeom prst="rect">
            <a:avLst/>
          </a:prstGeom>
          <a:effectLst>
            <a:outerShdw blurRad="432792" dist="50800" dir="5400000" algn="ctr" rotWithShape="0">
              <a:srgbClr val="000000">
                <a:alpha val="16071"/>
              </a:srgbClr>
            </a:outerShdw>
          </a:effectLst>
        </p:spPr>
      </p:pic>
      <p:pic>
        <p:nvPicPr>
          <p:cNvPr id="16" name="Picture 15">
            <a:extLst>
              <a:ext uri="{FF2B5EF4-FFF2-40B4-BE49-F238E27FC236}">
                <a16:creationId xmlns:a16="http://schemas.microsoft.com/office/drawing/2014/main" id="{C2171919-ED44-B442-926B-6C22B1FF2B43}"/>
              </a:ext>
            </a:extLst>
          </p:cNvPr>
          <p:cNvPicPr>
            <a:picLocks noChangeAspect="1"/>
          </p:cNvPicPr>
          <p:nvPr/>
        </p:nvPicPr>
        <p:blipFill>
          <a:blip r:embed="rId6"/>
          <a:stretch>
            <a:fillRect/>
          </a:stretch>
        </p:blipFill>
        <p:spPr>
          <a:xfrm>
            <a:off x="333946" y="914921"/>
            <a:ext cx="4599061" cy="1004199"/>
          </a:xfrm>
          <a:prstGeom prst="rect">
            <a:avLst/>
          </a:prstGeom>
          <a:effectLst>
            <a:outerShdw blurRad="179379" dist="38100" dir="5400000" algn="t" rotWithShape="0">
              <a:prstClr val="black">
                <a:alpha val="27859"/>
              </a:prstClr>
            </a:outerShdw>
          </a:effectLst>
        </p:spPr>
      </p:pic>
      <p:pic>
        <p:nvPicPr>
          <p:cNvPr id="17" name="Picture 16">
            <a:extLst>
              <a:ext uri="{FF2B5EF4-FFF2-40B4-BE49-F238E27FC236}">
                <a16:creationId xmlns:a16="http://schemas.microsoft.com/office/drawing/2014/main" id="{FEC0691F-5454-394A-9433-08648C77744D}"/>
              </a:ext>
            </a:extLst>
          </p:cNvPr>
          <p:cNvPicPr>
            <a:picLocks noChangeAspect="1"/>
          </p:cNvPicPr>
          <p:nvPr/>
        </p:nvPicPr>
        <p:blipFill>
          <a:blip r:embed="rId7"/>
          <a:stretch>
            <a:fillRect/>
          </a:stretch>
        </p:blipFill>
        <p:spPr>
          <a:xfrm>
            <a:off x="4362005" y="1471923"/>
            <a:ext cx="4599066" cy="1004199"/>
          </a:xfrm>
          <a:prstGeom prst="rect">
            <a:avLst/>
          </a:prstGeom>
          <a:effectLst>
            <a:outerShdw blurRad="163585" dist="38100" dir="5400000" algn="t" rotWithShape="0">
              <a:prstClr val="black">
                <a:alpha val="20000"/>
              </a:prstClr>
            </a:outerShdw>
          </a:effectLst>
        </p:spPr>
      </p:pic>
      <p:sp>
        <p:nvSpPr>
          <p:cNvPr id="18" name="TextBox 17">
            <a:extLst>
              <a:ext uri="{FF2B5EF4-FFF2-40B4-BE49-F238E27FC236}">
                <a16:creationId xmlns:a16="http://schemas.microsoft.com/office/drawing/2014/main" id="{C5A293E3-6443-924A-A509-E67C31F682D8}"/>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Social Media</a:t>
            </a:r>
          </a:p>
          <a:p>
            <a:r>
              <a:rPr lang="en-US" dirty="0">
                <a:solidFill>
                  <a:schemeClr val="tx2"/>
                </a:solidFill>
                <a:latin typeface="+mj-lt"/>
              </a:rPr>
              <a:t>The Good Stuff</a:t>
            </a:r>
          </a:p>
        </p:txBody>
      </p:sp>
      <p:pic>
        <p:nvPicPr>
          <p:cNvPr id="12" name="Picture 11" descr="A picture containing text, yellow, orange&#10;&#10;Description automatically generated">
            <a:extLst>
              <a:ext uri="{FF2B5EF4-FFF2-40B4-BE49-F238E27FC236}">
                <a16:creationId xmlns:a16="http://schemas.microsoft.com/office/drawing/2014/main" id="{29D64CF9-70DD-7646-AA4F-3E86C3670183}"/>
              </a:ext>
            </a:extLst>
          </p:cNvPr>
          <p:cNvPicPr>
            <a:picLocks noChangeAspect="1"/>
          </p:cNvPicPr>
          <p:nvPr/>
        </p:nvPicPr>
        <p:blipFill>
          <a:blip r:embed="rId8"/>
          <a:stretch>
            <a:fillRect/>
          </a:stretch>
        </p:blipFill>
        <p:spPr>
          <a:xfrm>
            <a:off x="7577178" y="701234"/>
            <a:ext cx="4280876" cy="5697456"/>
          </a:xfrm>
          <a:prstGeom prst="rect">
            <a:avLst/>
          </a:prstGeom>
        </p:spPr>
      </p:pic>
    </p:spTree>
    <p:extLst>
      <p:ext uri="{BB962C8B-B14F-4D97-AF65-F5344CB8AC3E}">
        <p14:creationId xmlns:p14="http://schemas.microsoft.com/office/powerpoint/2010/main" val="1910665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DFAD95-BB0D-44BC-A3B6-A884BE2ABC3F}"/>
              </a:ext>
            </a:extLst>
          </p:cNvPr>
          <p:cNvSpPr>
            <a:spLocks noGrp="1"/>
          </p:cNvSpPr>
          <p:nvPr>
            <p:ph type="ftr" sz="quarter" idx="11"/>
          </p:nvPr>
        </p:nvSpPr>
        <p:spPr/>
        <p:txBody>
          <a:bodyPr/>
          <a:lstStyle/>
          <a:p>
            <a:r>
              <a:rPr lang="en-US"/>
              <a:t>AMAZON CONFIDENTIAL</a:t>
            </a:r>
            <a:endParaRPr lang="en-US" dirty="0"/>
          </a:p>
        </p:txBody>
      </p:sp>
      <p:sp>
        <p:nvSpPr>
          <p:cNvPr id="6" name="Slide Number Placeholder 5">
            <a:extLst>
              <a:ext uri="{FF2B5EF4-FFF2-40B4-BE49-F238E27FC236}">
                <a16:creationId xmlns:a16="http://schemas.microsoft.com/office/drawing/2014/main" id="{41EB34BA-2F74-4D0E-96C7-EE1497E674D8}"/>
              </a:ext>
            </a:extLst>
          </p:cNvPr>
          <p:cNvSpPr>
            <a:spLocks noGrp="1"/>
          </p:cNvSpPr>
          <p:nvPr>
            <p:ph type="sldNum" sz="quarter" idx="12"/>
          </p:nvPr>
        </p:nvSpPr>
        <p:spPr/>
        <p:txBody>
          <a:bodyPr/>
          <a:lstStyle/>
          <a:p>
            <a:fld id="{B8B63564-5B79-3941-B051-F803BA2D811F}" type="slidenum">
              <a:rPr lang="en-US" smtClean="0"/>
              <a:t>15</a:t>
            </a:fld>
            <a:endParaRPr lang="en-US"/>
          </a:p>
        </p:txBody>
      </p:sp>
      <p:sp>
        <p:nvSpPr>
          <p:cNvPr id="18" name="TextBox 17">
            <a:extLst>
              <a:ext uri="{FF2B5EF4-FFF2-40B4-BE49-F238E27FC236}">
                <a16:creationId xmlns:a16="http://schemas.microsoft.com/office/drawing/2014/main" id="{C5A293E3-6443-924A-A509-E67C31F682D8}"/>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Social Media</a:t>
            </a:r>
          </a:p>
          <a:p>
            <a:r>
              <a:rPr lang="en-US" dirty="0">
                <a:solidFill>
                  <a:schemeClr val="tx2"/>
                </a:solidFill>
                <a:latin typeface="+mj-lt"/>
              </a:rPr>
              <a:t>Crime Stoppers</a:t>
            </a:r>
          </a:p>
        </p:txBody>
      </p:sp>
      <p:pic>
        <p:nvPicPr>
          <p:cNvPr id="9" name="Picture 8">
            <a:extLst>
              <a:ext uri="{FF2B5EF4-FFF2-40B4-BE49-F238E27FC236}">
                <a16:creationId xmlns:a16="http://schemas.microsoft.com/office/drawing/2014/main" id="{EBA902C2-4114-B04E-A3C1-AE7E041C1CDB}"/>
              </a:ext>
            </a:extLst>
          </p:cNvPr>
          <p:cNvPicPr>
            <a:picLocks noChangeAspect="1"/>
          </p:cNvPicPr>
          <p:nvPr/>
        </p:nvPicPr>
        <p:blipFill>
          <a:blip r:embed="rId3"/>
          <a:stretch>
            <a:fillRect/>
          </a:stretch>
        </p:blipFill>
        <p:spPr>
          <a:xfrm>
            <a:off x="61140" y="1426908"/>
            <a:ext cx="4343400" cy="3822700"/>
          </a:xfrm>
          <a:prstGeom prst="rect">
            <a:avLst/>
          </a:prstGeom>
        </p:spPr>
      </p:pic>
      <p:pic>
        <p:nvPicPr>
          <p:cNvPr id="10" name="Picture 9">
            <a:extLst>
              <a:ext uri="{FF2B5EF4-FFF2-40B4-BE49-F238E27FC236}">
                <a16:creationId xmlns:a16="http://schemas.microsoft.com/office/drawing/2014/main" id="{A7A63975-1B00-B44E-B2E1-D6B17E3C4B3D}"/>
              </a:ext>
            </a:extLst>
          </p:cNvPr>
          <p:cNvPicPr>
            <a:picLocks noChangeAspect="1"/>
          </p:cNvPicPr>
          <p:nvPr/>
        </p:nvPicPr>
        <p:blipFill>
          <a:blip r:embed="rId4"/>
          <a:stretch>
            <a:fillRect/>
          </a:stretch>
        </p:blipFill>
        <p:spPr>
          <a:xfrm>
            <a:off x="4147053" y="1943100"/>
            <a:ext cx="5016500" cy="2971800"/>
          </a:xfrm>
          <a:prstGeom prst="rect">
            <a:avLst/>
          </a:prstGeom>
        </p:spPr>
      </p:pic>
      <p:pic>
        <p:nvPicPr>
          <p:cNvPr id="19" name="Picture 18">
            <a:extLst>
              <a:ext uri="{FF2B5EF4-FFF2-40B4-BE49-F238E27FC236}">
                <a16:creationId xmlns:a16="http://schemas.microsoft.com/office/drawing/2014/main" id="{8CE30E58-AF1A-CF43-9597-4FB225ED087C}"/>
              </a:ext>
            </a:extLst>
          </p:cNvPr>
          <p:cNvPicPr>
            <a:picLocks noChangeAspect="1"/>
          </p:cNvPicPr>
          <p:nvPr/>
        </p:nvPicPr>
        <p:blipFill rotWithShape="1">
          <a:blip r:embed="rId5"/>
          <a:srcRect l="11821"/>
          <a:stretch/>
        </p:blipFill>
        <p:spPr>
          <a:xfrm>
            <a:off x="9119163" y="1737630"/>
            <a:ext cx="2340542" cy="3530600"/>
          </a:xfrm>
          <a:prstGeom prst="rect">
            <a:avLst/>
          </a:prstGeom>
        </p:spPr>
      </p:pic>
      <p:sp>
        <p:nvSpPr>
          <p:cNvPr id="20" name="TextBox 19">
            <a:extLst>
              <a:ext uri="{FF2B5EF4-FFF2-40B4-BE49-F238E27FC236}">
                <a16:creationId xmlns:a16="http://schemas.microsoft.com/office/drawing/2014/main" id="{2CC2A323-2822-8F4C-B7DA-F0C4EF580036}"/>
              </a:ext>
            </a:extLst>
          </p:cNvPr>
          <p:cNvSpPr txBox="1"/>
          <p:nvPr/>
        </p:nvSpPr>
        <p:spPr>
          <a:xfrm>
            <a:off x="10128565" y="2090960"/>
            <a:ext cx="1331140" cy="307777"/>
          </a:xfrm>
          <a:prstGeom prst="rect">
            <a:avLst/>
          </a:prstGeom>
          <a:noFill/>
        </p:spPr>
        <p:txBody>
          <a:bodyPr wrap="square" rtlCol="0">
            <a:spAutoFit/>
          </a:bodyPr>
          <a:lstStyle/>
          <a:p>
            <a:r>
              <a:rPr lang="en-US" sz="1400" dirty="0"/>
              <a:t>Use a Locker!!!</a:t>
            </a:r>
          </a:p>
        </p:txBody>
      </p:sp>
    </p:spTree>
    <p:extLst>
      <p:ext uri="{BB962C8B-B14F-4D97-AF65-F5344CB8AC3E}">
        <p14:creationId xmlns:p14="http://schemas.microsoft.com/office/powerpoint/2010/main" val="665330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4EEB374-7B1A-414D-B97A-947747A05825}"/>
              </a:ext>
            </a:extLst>
          </p:cNvPr>
          <p:cNvSpPr>
            <a:spLocks noGrp="1"/>
          </p:cNvSpPr>
          <p:nvPr>
            <p:ph type="ftr" sz="quarter" idx="11"/>
          </p:nvPr>
        </p:nvSpPr>
        <p:spPr/>
        <p:txBody>
          <a:bodyPr/>
          <a:lstStyle/>
          <a:p>
            <a:r>
              <a:rPr lang="en-US"/>
              <a:t>AMAZON CONFIDENTIAL</a:t>
            </a:r>
            <a:endParaRPr lang="en-US" dirty="0"/>
          </a:p>
        </p:txBody>
      </p:sp>
      <p:sp>
        <p:nvSpPr>
          <p:cNvPr id="6" name="Slide Number Placeholder 5">
            <a:extLst>
              <a:ext uri="{FF2B5EF4-FFF2-40B4-BE49-F238E27FC236}">
                <a16:creationId xmlns:a16="http://schemas.microsoft.com/office/drawing/2014/main" id="{83C7C29D-86C9-4F6D-B9AD-4B2402EE76FB}"/>
              </a:ext>
            </a:extLst>
          </p:cNvPr>
          <p:cNvSpPr>
            <a:spLocks noGrp="1"/>
          </p:cNvSpPr>
          <p:nvPr>
            <p:ph type="sldNum" sz="quarter" idx="12"/>
          </p:nvPr>
        </p:nvSpPr>
        <p:spPr/>
        <p:txBody>
          <a:bodyPr/>
          <a:lstStyle/>
          <a:p>
            <a:fld id="{B8B63564-5B79-3941-B051-F803BA2D811F}" type="slidenum">
              <a:rPr lang="en-US" smtClean="0"/>
              <a:t>2</a:t>
            </a:fld>
            <a:endParaRPr lang="en-US"/>
          </a:p>
        </p:txBody>
      </p:sp>
      <p:pic>
        <p:nvPicPr>
          <p:cNvPr id="2" name="Picture 1">
            <a:extLst>
              <a:ext uri="{FF2B5EF4-FFF2-40B4-BE49-F238E27FC236}">
                <a16:creationId xmlns:a16="http://schemas.microsoft.com/office/drawing/2014/main" id="{A56780A9-AED6-AF45-80D1-7F2A44257773}"/>
              </a:ext>
            </a:extLst>
          </p:cNvPr>
          <p:cNvPicPr>
            <a:picLocks noChangeAspect="1"/>
          </p:cNvPicPr>
          <p:nvPr/>
        </p:nvPicPr>
        <p:blipFill>
          <a:blip r:embed="rId3"/>
          <a:stretch>
            <a:fillRect/>
          </a:stretch>
        </p:blipFill>
        <p:spPr>
          <a:xfrm>
            <a:off x="1023042" y="323165"/>
            <a:ext cx="10606007" cy="6254824"/>
          </a:xfrm>
          <a:prstGeom prst="rect">
            <a:avLst/>
          </a:prstGeom>
        </p:spPr>
      </p:pic>
      <p:sp>
        <p:nvSpPr>
          <p:cNvPr id="4" name="TextBox 3">
            <a:extLst>
              <a:ext uri="{FF2B5EF4-FFF2-40B4-BE49-F238E27FC236}">
                <a16:creationId xmlns:a16="http://schemas.microsoft.com/office/drawing/2014/main" id="{5AF3414D-7394-E54C-86C2-6D1EF72008E7}"/>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WW Hub Activations by Year</a:t>
            </a:r>
          </a:p>
          <a:p>
            <a:r>
              <a:rPr lang="en-US" dirty="0">
                <a:solidFill>
                  <a:schemeClr val="bg2">
                    <a:lumMod val="50000"/>
                  </a:schemeClr>
                </a:solidFill>
                <a:latin typeface="+mj-lt"/>
              </a:rPr>
              <a:t>2015 – 2022 + OP2 Forecast</a:t>
            </a:r>
          </a:p>
        </p:txBody>
      </p:sp>
    </p:spTree>
    <p:extLst>
      <p:ext uri="{BB962C8B-B14F-4D97-AF65-F5344CB8AC3E}">
        <p14:creationId xmlns:p14="http://schemas.microsoft.com/office/powerpoint/2010/main" val="643179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AD03BC-B9F6-0945-9767-4586CACB5F5B}"/>
              </a:ext>
            </a:extLst>
          </p:cNvPr>
          <p:cNvPicPr>
            <a:picLocks noChangeAspect="1"/>
          </p:cNvPicPr>
          <p:nvPr/>
        </p:nvPicPr>
        <p:blipFill rotWithShape="1">
          <a:blip r:embed="rId3"/>
          <a:srcRect l="2606" t="4757" r="2606" b="1756"/>
          <a:stretch/>
        </p:blipFill>
        <p:spPr>
          <a:xfrm>
            <a:off x="14287" y="396245"/>
            <a:ext cx="12178988" cy="5747380"/>
          </a:xfrm>
          <a:prstGeom prst="rect">
            <a:avLst/>
          </a:prstGeom>
        </p:spPr>
      </p:pic>
      <p:sp>
        <p:nvSpPr>
          <p:cNvPr id="5" name="Footer Placeholder 4">
            <a:extLst>
              <a:ext uri="{FF2B5EF4-FFF2-40B4-BE49-F238E27FC236}">
                <a16:creationId xmlns:a16="http://schemas.microsoft.com/office/drawing/2014/main" id="{14EEB374-7B1A-414D-B97A-947747A05825}"/>
              </a:ext>
            </a:extLst>
          </p:cNvPr>
          <p:cNvSpPr>
            <a:spLocks noGrp="1"/>
          </p:cNvSpPr>
          <p:nvPr>
            <p:ph type="ftr" sz="quarter" idx="11"/>
          </p:nvPr>
        </p:nvSpPr>
        <p:spPr/>
        <p:txBody>
          <a:bodyPr/>
          <a:lstStyle/>
          <a:p>
            <a:r>
              <a:rPr lang="en-US"/>
              <a:t>AMAZON CONFIDENTIAL</a:t>
            </a:r>
            <a:endParaRPr lang="en-US" dirty="0"/>
          </a:p>
        </p:txBody>
      </p:sp>
      <p:sp>
        <p:nvSpPr>
          <p:cNvPr id="6" name="Slide Number Placeholder 5">
            <a:extLst>
              <a:ext uri="{FF2B5EF4-FFF2-40B4-BE49-F238E27FC236}">
                <a16:creationId xmlns:a16="http://schemas.microsoft.com/office/drawing/2014/main" id="{83C7C29D-86C9-4F6D-B9AD-4B2402EE76FB}"/>
              </a:ext>
            </a:extLst>
          </p:cNvPr>
          <p:cNvSpPr>
            <a:spLocks noGrp="1"/>
          </p:cNvSpPr>
          <p:nvPr>
            <p:ph type="sldNum" sz="quarter" idx="12"/>
          </p:nvPr>
        </p:nvSpPr>
        <p:spPr/>
        <p:txBody>
          <a:bodyPr/>
          <a:lstStyle/>
          <a:p>
            <a:fld id="{B8B63564-5B79-3941-B051-F803BA2D811F}" type="slidenum">
              <a:rPr lang="en-US" smtClean="0"/>
              <a:t>3</a:t>
            </a:fld>
            <a:endParaRPr lang="en-US"/>
          </a:p>
        </p:txBody>
      </p:sp>
      <p:sp>
        <p:nvSpPr>
          <p:cNvPr id="11" name="TextBox 10">
            <a:extLst>
              <a:ext uri="{FF2B5EF4-FFF2-40B4-BE49-F238E27FC236}">
                <a16:creationId xmlns:a16="http://schemas.microsoft.com/office/drawing/2014/main" id="{E5999C65-2FFE-4413-A767-2B7CA1385622}"/>
              </a:ext>
            </a:extLst>
          </p:cNvPr>
          <p:cNvSpPr txBox="1"/>
          <p:nvPr/>
        </p:nvSpPr>
        <p:spPr>
          <a:xfrm>
            <a:off x="419100" y="381000"/>
            <a:ext cx="5467350" cy="369332"/>
          </a:xfrm>
          <a:prstGeom prst="rect">
            <a:avLst/>
          </a:prstGeom>
          <a:noFill/>
        </p:spPr>
        <p:txBody>
          <a:bodyPr wrap="square" rtlCol="0">
            <a:spAutoFit/>
          </a:bodyPr>
          <a:lstStyle/>
          <a:p>
            <a:r>
              <a:rPr lang="en-US" dirty="0"/>
              <a:t>United States Access Points</a:t>
            </a:r>
          </a:p>
        </p:txBody>
      </p:sp>
      <p:graphicFrame>
        <p:nvGraphicFramePr>
          <p:cNvPr id="2" name="Chart 1">
            <a:extLst>
              <a:ext uri="{FF2B5EF4-FFF2-40B4-BE49-F238E27FC236}">
                <a16:creationId xmlns:a16="http://schemas.microsoft.com/office/drawing/2014/main" id="{1F447041-B839-684B-A7FB-3E474AA7BBCE}"/>
              </a:ext>
            </a:extLst>
          </p:cNvPr>
          <p:cNvGraphicFramePr/>
          <p:nvPr>
            <p:extLst>
              <p:ext uri="{D42A27DB-BD31-4B8C-83A1-F6EECF244321}">
                <p14:modId xmlns:p14="http://schemas.microsoft.com/office/powerpoint/2010/main" val="624778899"/>
              </p:ext>
            </p:extLst>
          </p:nvPr>
        </p:nvGraphicFramePr>
        <p:xfrm>
          <a:off x="8546123" y="7762672"/>
          <a:ext cx="3017293" cy="1723637"/>
        </p:xfrm>
        <a:graphic>
          <a:graphicData uri="http://schemas.openxmlformats.org/drawingml/2006/chart">
            <c:chart xmlns:c="http://schemas.openxmlformats.org/drawingml/2006/chart" xmlns:r="http://schemas.openxmlformats.org/officeDocument/2006/relationships" r:id="rId4"/>
          </a:graphicData>
        </a:graphic>
      </p:graphicFrame>
      <p:grpSp>
        <p:nvGrpSpPr>
          <p:cNvPr id="29" name="Group 28">
            <a:extLst>
              <a:ext uri="{FF2B5EF4-FFF2-40B4-BE49-F238E27FC236}">
                <a16:creationId xmlns:a16="http://schemas.microsoft.com/office/drawing/2014/main" id="{9FC2FDBB-5E03-5F45-9959-192E4DA7775B}"/>
              </a:ext>
            </a:extLst>
          </p:cNvPr>
          <p:cNvGrpSpPr/>
          <p:nvPr/>
        </p:nvGrpSpPr>
        <p:grpSpPr>
          <a:xfrm>
            <a:off x="14287" y="4363976"/>
            <a:ext cx="4246295" cy="1794894"/>
            <a:chOff x="154255" y="4220144"/>
            <a:chExt cx="4246295" cy="1767134"/>
          </a:xfrm>
        </p:grpSpPr>
        <p:sp>
          <p:nvSpPr>
            <p:cNvPr id="10" name="Rounded Rectangle 9">
              <a:extLst>
                <a:ext uri="{FF2B5EF4-FFF2-40B4-BE49-F238E27FC236}">
                  <a16:creationId xmlns:a16="http://schemas.microsoft.com/office/drawing/2014/main" id="{94C16E7D-54FF-1A44-B64B-3B6147C6F018}"/>
                </a:ext>
              </a:extLst>
            </p:cNvPr>
            <p:cNvSpPr/>
            <p:nvPr/>
          </p:nvSpPr>
          <p:spPr>
            <a:xfrm>
              <a:off x="154255" y="4220144"/>
              <a:ext cx="4246295" cy="1767134"/>
            </a:xfrm>
            <a:prstGeom prst="rect">
              <a:avLst/>
            </a:prstGeom>
            <a:solidFill>
              <a:schemeClr val="accent1">
                <a:lumMod val="50000"/>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CBBAAEE-2F9A-6143-A7D2-728BB9693721}"/>
                </a:ext>
              </a:extLst>
            </p:cNvPr>
            <p:cNvSpPr txBox="1"/>
            <p:nvPr/>
          </p:nvSpPr>
          <p:spPr>
            <a:xfrm>
              <a:off x="154256" y="4602282"/>
              <a:ext cx="1392072" cy="1384995"/>
            </a:xfrm>
            <a:prstGeom prst="rect">
              <a:avLst/>
            </a:prstGeom>
            <a:noFill/>
          </p:spPr>
          <p:txBody>
            <a:bodyPr wrap="square" rtlCol="0">
              <a:spAutoFit/>
            </a:bodyPr>
            <a:lstStyle/>
            <a:p>
              <a:r>
                <a:rPr lang="en-US" sz="1200" dirty="0">
                  <a:solidFill>
                    <a:schemeClr val="bg1"/>
                  </a:solidFill>
                </a:rPr>
                <a:t>USA</a:t>
              </a:r>
            </a:p>
            <a:p>
              <a:endParaRPr lang="en-US" sz="1200" dirty="0">
                <a:solidFill>
                  <a:schemeClr val="bg1"/>
                </a:solidFill>
              </a:endParaRPr>
            </a:p>
            <a:p>
              <a:r>
                <a:rPr lang="en-US" sz="1200" dirty="0">
                  <a:solidFill>
                    <a:schemeClr val="bg1"/>
                  </a:solidFill>
                </a:rPr>
                <a:t>CA</a:t>
              </a:r>
            </a:p>
            <a:p>
              <a:endParaRPr lang="en-US" sz="1200" dirty="0">
                <a:solidFill>
                  <a:schemeClr val="bg1"/>
                </a:solidFill>
              </a:endParaRPr>
            </a:p>
            <a:p>
              <a:r>
                <a:rPr lang="en-US" sz="1200" dirty="0">
                  <a:solidFill>
                    <a:schemeClr val="bg1"/>
                  </a:solidFill>
                </a:rPr>
                <a:t>MX</a:t>
              </a:r>
            </a:p>
            <a:p>
              <a:endParaRPr lang="en-US" sz="1200" dirty="0">
                <a:solidFill>
                  <a:schemeClr val="bg1"/>
                </a:solidFill>
              </a:endParaRPr>
            </a:p>
            <a:p>
              <a:endParaRPr lang="en-US" sz="1200" dirty="0">
                <a:solidFill>
                  <a:schemeClr val="bg1"/>
                </a:solidFill>
              </a:endParaRPr>
            </a:p>
          </p:txBody>
        </p:sp>
        <p:sp>
          <p:nvSpPr>
            <p:cNvPr id="13" name="TextBox 12">
              <a:extLst>
                <a:ext uri="{FF2B5EF4-FFF2-40B4-BE49-F238E27FC236}">
                  <a16:creationId xmlns:a16="http://schemas.microsoft.com/office/drawing/2014/main" id="{99D922F0-691C-A644-B27A-76F26B8390C0}"/>
                </a:ext>
              </a:extLst>
            </p:cNvPr>
            <p:cNvSpPr txBox="1"/>
            <p:nvPr/>
          </p:nvSpPr>
          <p:spPr>
            <a:xfrm>
              <a:off x="1610437" y="4602282"/>
              <a:ext cx="822994" cy="1384995"/>
            </a:xfrm>
            <a:prstGeom prst="rect">
              <a:avLst/>
            </a:prstGeom>
            <a:noFill/>
          </p:spPr>
          <p:txBody>
            <a:bodyPr wrap="square" rtlCol="0">
              <a:spAutoFit/>
            </a:bodyPr>
            <a:lstStyle/>
            <a:p>
              <a:r>
                <a:rPr lang="en-US" sz="1200" dirty="0">
                  <a:solidFill>
                    <a:schemeClr val="bg1"/>
                  </a:solidFill>
                </a:rPr>
                <a:t>13,981</a:t>
              </a:r>
            </a:p>
            <a:p>
              <a:endParaRPr lang="en-US" sz="1200" dirty="0">
                <a:solidFill>
                  <a:schemeClr val="bg1"/>
                </a:solidFill>
              </a:endParaRPr>
            </a:p>
            <a:p>
              <a:r>
                <a:rPr lang="en-US" sz="1200" dirty="0">
                  <a:solidFill>
                    <a:schemeClr val="bg1"/>
                  </a:solidFill>
                </a:rPr>
                <a:t>552</a:t>
              </a:r>
            </a:p>
            <a:p>
              <a:endParaRPr lang="en-US" sz="1200" dirty="0">
                <a:solidFill>
                  <a:schemeClr val="bg1"/>
                </a:solidFill>
              </a:endParaRPr>
            </a:p>
            <a:p>
              <a:r>
                <a:rPr lang="en-US" sz="1200" dirty="0">
                  <a:solidFill>
                    <a:schemeClr val="bg1"/>
                  </a:solidFill>
                </a:rPr>
                <a:t>233</a:t>
              </a:r>
            </a:p>
            <a:p>
              <a:endParaRPr lang="en-US" sz="1200" dirty="0">
                <a:solidFill>
                  <a:schemeClr val="bg1"/>
                </a:solidFill>
              </a:endParaRPr>
            </a:p>
            <a:p>
              <a:endParaRPr lang="en-US" sz="1200" dirty="0">
                <a:solidFill>
                  <a:schemeClr val="bg1"/>
                </a:solidFill>
              </a:endParaRPr>
            </a:p>
          </p:txBody>
        </p:sp>
        <p:sp>
          <p:nvSpPr>
            <p:cNvPr id="14" name="TextBox 13">
              <a:extLst>
                <a:ext uri="{FF2B5EF4-FFF2-40B4-BE49-F238E27FC236}">
                  <a16:creationId xmlns:a16="http://schemas.microsoft.com/office/drawing/2014/main" id="{DBA66C97-D260-8E40-B965-22B5426CBDC2}"/>
                </a:ext>
              </a:extLst>
            </p:cNvPr>
            <p:cNvSpPr txBox="1"/>
            <p:nvPr/>
          </p:nvSpPr>
          <p:spPr>
            <a:xfrm>
              <a:off x="2486167" y="4602281"/>
              <a:ext cx="822994" cy="1200329"/>
            </a:xfrm>
            <a:prstGeom prst="rect">
              <a:avLst/>
            </a:prstGeom>
            <a:noFill/>
          </p:spPr>
          <p:txBody>
            <a:bodyPr wrap="square" rtlCol="0">
              <a:spAutoFit/>
            </a:bodyPr>
            <a:lstStyle/>
            <a:p>
              <a:r>
                <a:rPr lang="en-US" sz="1200" dirty="0">
                  <a:solidFill>
                    <a:schemeClr val="bg1"/>
                  </a:solidFill>
                </a:rPr>
                <a:t>5,793</a:t>
              </a:r>
            </a:p>
            <a:p>
              <a:endParaRPr lang="en-US" sz="1200" dirty="0">
                <a:solidFill>
                  <a:schemeClr val="bg1"/>
                </a:solidFill>
              </a:endParaRPr>
            </a:p>
            <a:p>
              <a:r>
                <a:rPr lang="en-US" sz="1200" dirty="0">
                  <a:solidFill>
                    <a:schemeClr val="bg1"/>
                  </a:solidFill>
                </a:rPr>
                <a:t>-</a:t>
              </a:r>
            </a:p>
            <a:p>
              <a:endParaRPr lang="en-US" sz="1200" dirty="0">
                <a:solidFill>
                  <a:schemeClr val="bg1"/>
                </a:solidFill>
              </a:endParaRPr>
            </a:p>
            <a:p>
              <a:r>
                <a:rPr lang="en-US" sz="1200" dirty="0">
                  <a:solidFill>
                    <a:schemeClr val="bg1"/>
                  </a:solidFill>
                </a:rPr>
                <a:t>-</a:t>
              </a:r>
            </a:p>
            <a:p>
              <a:endParaRPr lang="en-US" sz="1200" dirty="0">
                <a:solidFill>
                  <a:schemeClr val="bg1"/>
                </a:solidFill>
              </a:endParaRPr>
            </a:p>
          </p:txBody>
        </p:sp>
        <p:sp>
          <p:nvSpPr>
            <p:cNvPr id="15" name="TextBox 14">
              <a:extLst>
                <a:ext uri="{FF2B5EF4-FFF2-40B4-BE49-F238E27FC236}">
                  <a16:creationId xmlns:a16="http://schemas.microsoft.com/office/drawing/2014/main" id="{B8D3CC95-7B09-DC4C-ABA5-64C3D91B6024}"/>
                </a:ext>
              </a:extLst>
            </p:cNvPr>
            <p:cNvSpPr txBox="1"/>
            <p:nvPr/>
          </p:nvSpPr>
          <p:spPr>
            <a:xfrm>
              <a:off x="1610437" y="4286360"/>
              <a:ext cx="875729" cy="276999"/>
            </a:xfrm>
            <a:prstGeom prst="rect">
              <a:avLst/>
            </a:prstGeom>
            <a:noFill/>
          </p:spPr>
          <p:txBody>
            <a:bodyPr wrap="square" rtlCol="0">
              <a:spAutoFit/>
            </a:bodyPr>
            <a:lstStyle/>
            <a:p>
              <a:r>
                <a:rPr lang="en-US" sz="1200" b="1" dirty="0">
                  <a:solidFill>
                    <a:schemeClr val="bg1"/>
                  </a:solidFill>
                </a:rPr>
                <a:t>Locker</a:t>
              </a:r>
            </a:p>
          </p:txBody>
        </p:sp>
        <p:sp>
          <p:nvSpPr>
            <p:cNvPr id="16" name="TextBox 15">
              <a:extLst>
                <a:ext uri="{FF2B5EF4-FFF2-40B4-BE49-F238E27FC236}">
                  <a16:creationId xmlns:a16="http://schemas.microsoft.com/office/drawing/2014/main" id="{ED01ECDA-3881-4E4F-A762-9B94C9B1E9B8}"/>
                </a:ext>
              </a:extLst>
            </p:cNvPr>
            <p:cNvSpPr txBox="1"/>
            <p:nvPr/>
          </p:nvSpPr>
          <p:spPr>
            <a:xfrm>
              <a:off x="2490296" y="4286359"/>
              <a:ext cx="875729" cy="276999"/>
            </a:xfrm>
            <a:prstGeom prst="rect">
              <a:avLst/>
            </a:prstGeom>
            <a:noFill/>
          </p:spPr>
          <p:txBody>
            <a:bodyPr wrap="square" rtlCol="0">
              <a:spAutoFit/>
            </a:bodyPr>
            <a:lstStyle/>
            <a:p>
              <a:r>
                <a:rPr lang="en-US" sz="1200" b="1" dirty="0">
                  <a:solidFill>
                    <a:schemeClr val="bg1"/>
                  </a:solidFill>
                </a:rPr>
                <a:t>Apt Locker</a:t>
              </a:r>
            </a:p>
          </p:txBody>
        </p:sp>
        <p:sp>
          <p:nvSpPr>
            <p:cNvPr id="19" name="TextBox 18">
              <a:extLst>
                <a:ext uri="{FF2B5EF4-FFF2-40B4-BE49-F238E27FC236}">
                  <a16:creationId xmlns:a16="http://schemas.microsoft.com/office/drawing/2014/main" id="{7022F8C0-60A4-7E40-BED6-16470677520D}"/>
                </a:ext>
              </a:extLst>
            </p:cNvPr>
            <p:cNvSpPr txBox="1"/>
            <p:nvPr/>
          </p:nvSpPr>
          <p:spPr>
            <a:xfrm>
              <a:off x="3339644" y="4570034"/>
              <a:ext cx="822994" cy="1200329"/>
            </a:xfrm>
            <a:prstGeom prst="rect">
              <a:avLst/>
            </a:prstGeom>
            <a:noFill/>
          </p:spPr>
          <p:txBody>
            <a:bodyPr wrap="square" rtlCol="0">
              <a:spAutoFit/>
            </a:bodyPr>
            <a:lstStyle/>
            <a:p>
              <a:r>
                <a:rPr lang="en-US" sz="1200" dirty="0">
                  <a:solidFill>
                    <a:schemeClr val="bg1"/>
                  </a:solidFill>
                </a:rPr>
                <a:t>5,418</a:t>
              </a:r>
            </a:p>
            <a:p>
              <a:endParaRPr lang="en-US" sz="1200" dirty="0">
                <a:solidFill>
                  <a:schemeClr val="bg1"/>
                </a:solidFill>
              </a:endParaRPr>
            </a:p>
            <a:p>
              <a:r>
                <a:rPr lang="en-US" sz="1200" dirty="0">
                  <a:solidFill>
                    <a:schemeClr val="bg1"/>
                  </a:solidFill>
                </a:rPr>
                <a:t>369</a:t>
              </a:r>
            </a:p>
            <a:p>
              <a:endParaRPr lang="en-US" sz="1200" dirty="0">
                <a:solidFill>
                  <a:schemeClr val="bg1"/>
                </a:solidFill>
              </a:endParaRPr>
            </a:p>
            <a:p>
              <a:r>
                <a:rPr lang="en-US" sz="1200" dirty="0">
                  <a:solidFill>
                    <a:schemeClr val="bg1"/>
                  </a:solidFill>
                </a:rPr>
                <a:t>988</a:t>
              </a:r>
            </a:p>
            <a:p>
              <a:endParaRPr lang="en-US" sz="1200" dirty="0">
                <a:solidFill>
                  <a:schemeClr val="bg1"/>
                </a:solidFill>
              </a:endParaRPr>
            </a:p>
          </p:txBody>
        </p:sp>
        <p:sp>
          <p:nvSpPr>
            <p:cNvPr id="20" name="TextBox 19">
              <a:extLst>
                <a:ext uri="{FF2B5EF4-FFF2-40B4-BE49-F238E27FC236}">
                  <a16:creationId xmlns:a16="http://schemas.microsoft.com/office/drawing/2014/main" id="{7203B856-D1C5-C24E-888C-11D42CD179C3}"/>
                </a:ext>
              </a:extLst>
            </p:cNvPr>
            <p:cNvSpPr txBox="1"/>
            <p:nvPr/>
          </p:nvSpPr>
          <p:spPr>
            <a:xfrm>
              <a:off x="3343773" y="4254112"/>
              <a:ext cx="875729" cy="276999"/>
            </a:xfrm>
            <a:prstGeom prst="rect">
              <a:avLst/>
            </a:prstGeom>
            <a:noFill/>
          </p:spPr>
          <p:txBody>
            <a:bodyPr wrap="square" rtlCol="0">
              <a:spAutoFit/>
            </a:bodyPr>
            <a:lstStyle/>
            <a:p>
              <a:r>
                <a:rPr lang="en-US" sz="1200" b="1" dirty="0">
                  <a:solidFill>
                    <a:schemeClr val="bg1"/>
                  </a:solidFill>
                </a:rPr>
                <a:t>Counter</a:t>
              </a:r>
            </a:p>
          </p:txBody>
        </p:sp>
      </p:grpSp>
      <p:sp>
        <p:nvSpPr>
          <p:cNvPr id="8" name="TextBox 7">
            <a:extLst>
              <a:ext uri="{FF2B5EF4-FFF2-40B4-BE49-F238E27FC236}">
                <a16:creationId xmlns:a16="http://schemas.microsoft.com/office/drawing/2014/main" id="{9C1D2B0A-0D8D-1849-82DD-EC15DECE94C3}"/>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Hub Coverage</a:t>
            </a:r>
          </a:p>
          <a:p>
            <a:r>
              <a:rPr lang="en-US" dirty="0">
                <a:solidFill>
                  <a:schemeClr val="tx2"/>
                </a:solidFill>
              </a:rPr>
              <a:t>United States</a:t>
            </a:r>
            <a:endParaRPr lang="en-US" dirty="0">
              <a:solidFill>
                <a:schemeClr val="bg2">
                  <a:lumMod val="50000"/>
                </a:schemeClr>
              </a:solidFill>
            </a:endParaRPr>
          </a:p>
        </p:txBody>
      </p:sp>
    </p:spTree>
    <p:extLst>
      <p:ext uri="{BB962C8B-B14F-4D97-AF65-F5344CB8AC3E}">
        <p14:creationId xmlns:p14="http://schemas.microsoft.com/office/powerpoint/2010/main" val="245746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4EEB374-7B1A-414D-B97A-947747A05825}"/>
              </a:ext>
            </a:extLst>
          </p:cNvPr>
          <p:cNvSpPr>
            <a:spLocks noGrp="1"/>
          </p:cNvSpPr>
          <p:nvPr>
            <p:ph type="ftr" sz="quarter" idx="11"/>
          </p:nvPr>
        </p:nvSpPr>
        <p:spPr/>
        <p:txBody>
          <a:bodyPr/>
          <a:lstStyle/>
          <a:p>
            <a:r>
              <a:rPr lang="en-US"/>
              <a:t>AMAZON CONFIDENTIAL</a:t>
            </a:r>
            <a:endParaRPr lang="en-US" dirty="0"/>
          </a:p>
        </p:txBody>
      </p:sp>
      <p:sp>
        <p:nvSpPr>
          <p:cNvPr id="6" name="Slide Number Placeholder 5">
            <a:extLst>
              <a:ext uri="{FF2B5EF4-FFF2-40B4-BE49-F238E27FC236}">
                <a16:creationId xmlns:a16="http://schemas.microsoft.com/office/drawing/2014/main" id="{83C7C29D-86C9-4F6D-B9AD-4B2402EE76FB}"/>
              </a:ext>
            </a:extLst>
          </p:cNvPr>
          <p:cNvSpPr>
            <a:spLocks noGrp="1"/>
          </p:cNvSpPr>
          <p:nvPr>
            <p:ph type="sldNum" sz="quarter" idx="12"/>
          </p:nvPr>
        </p:nvSpPr>
        <p:spPr/>
        <p:txBody>
          <a:bodyPr/>
          <a:lstStyle/>
          <a:p>
            <a:fld id="{B8B63564-5B79-3941-B051-F803BA2D811F}" type="slidenum">
              <a:rPr lang="en-US" smtClean="0"/>
              <a:t>4</a:t>
            </a:fld>
            <a:endParaRPr lang="en-US"/>
          </a:p>
        </p:txBody>
      </p:sp>
      <p:pic>
        <p:nvPicPr>
          <p:cNvPr id="10" name="Picture 9">
            <a:extLst>
              <a:ext uri="{FF2B5EF4-FFF2-40B4-BE49-F238E27FC236}">
                <a16:creationId xmlns:a16="http://schemas.microsoft.com/office/drawing/2014/main" id="{E27ECDEA-435F-7E40-BEE8-2FD8B19934F4}"/>
              </a:ext>
            </a:extLst>
          </p:cNvPr>
          <p:cNvPicPr>
            <a:picLocks noChangeAspect="1"/>
          </p:cNvPicPr>
          <p:nvPr/>
        </p:nvPicPr>
        <p:blipFill>
          <a:blip r:embed="rId3"/>
          <a:stretch>
            <a:fillRect/>
          </a:stretch>
        </p:blipFill>
        <p:spPr>
          <a:xfrm>
            <a:off x="-99166" y="323165"/>
            <a:ext cx="12377320" cy="5879962"/>
          </a:xfrm>
          <a:prstGeom prst="rect">
            <a:avLst/>
          </a:prstGeom>
        </p:spPr>
      </p:pic>
      <p:sp>
        <p:nvSpPr>
          <p:cNvPr id="8" name="TextBox 7">
            <a:extLst>
              <a:ext uri="{FF2B5EF4-FFF2-40B4-BE49-F238E27FC236}">
                <a16:creationId xmlns:a16="http://schemas.microsoft.com/office/drawing/2014/main" id="{5BB6042E-57C9-4947-A8DD-97BC8165472D}"/>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Hub Coverage</a:t>
            </a:r>
          </a:p>
          <a:p>
            <a:r>
              <a:rPr lang="en-US" dirty="0">
                <a:solidFill>
                  <a:schemeClr val="tx2"/>
                </a:solidFill>
              </a:rPr>
              <a:t>European Union</a:t>
            </a:r>
            <a:endParaRPr lang="en-US" dirty="0">
              <a:solidFill>
                <a:schemeClr val="bg2">
                  <a:lumMod val="50000"/>
                </a:schemeClr>
              </a:solidFill>
            </a:endParaRPr>
          </a:p>
        </p:txBody>
      </p:sp>
      <p:graphicFrame>
        <p:nvGraphicFramePr>
          <p:cNvPr id="4" name="Chart 3">
            <a:extLst>
              <a:ext uri="{FF2B5EF4-FFF2-40B4-BE49-F238E27FC236}">
                <a16:creationId xmlns:a16="http://schemas.microsoft.com/office/drawing/2014/main" id="{CC257A33-A34E-B14D-A12F-AC653BA1A7AD}"/>
              </a:ext>
            </a:extLst>
          </p:cNvPr>
          <p:cNvGraphicFramePr/>
          <p:nvPr>
            <p:extLst>
              <p:ext uri="{D42A27DB-BD31-4B8C-83A1-F6EECF244321}">
                <p14:modId xmlns:p14="http://schemas.microsoft.com/office/powerpoint/2010/main" val="1479870953"/>
              </p:ext>
            </p:extLst>
          </p:nvPr>
        </p:nvGraphicFramePr>
        <p:xfrm>
          <a:off x="8196283" y="7475706"/>
          <a:ext cx="2706179" cy="2042505"/>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11">
            <a:extLst>
              <a:ext uri="{FF2B5EF4-FFF2-40B4-BE49-F238E27FC236}">
                <a16:creationId xmlns:a16="http://schemas.microsoft.com/office/drawing/2014/main" id="{3CADF753-FEE4-8A4C-B24D-A3BDAF405C5A}"/>
              </a:ext>
            </a:extLst>
          </p:cNvPr>
          <p:cNvSpPr/>
          <p:nvPr/>
        </p:nvSpPr>
        <p:spPr>
          <a:xfrm>
            <a:off x="7529209" y="1918910"/>
            <a:ext cx="4662790" cy="4284217"/>
          </a:xfrm>
          <a:prstGeom prst="rect">
            <a:avLst/>
          </a:prstGeom>
          <a:solidFill>
            <a:schemeClr val="tx2">
              <a:alpha val="698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A26DFF8-B5B0-F44F-A3BB-617D2D8A4873}"/>
              </a:ext>
            </a:extLst>
          </p:cNvPr>
          <p:cNvSpPr txBox="1"/>
          <p:nvPr/>
        </p:nvSpPr>
        <p:spPr>
          <a:xfrm>
            <a:off x="8021703" y="2502322"/>
            <a:ext cx="1392072" cy="3600986"/>
          </a:xfrm>
          <a:prstGeom prst="rect">
            <a:avLst/>
          </a:prstGeom>
          <a:noFill/>
        </p:spPr>
        <p:txBody>
          <a:bodyPr wrap="square" rtlCol="0">
            <a:spAutoFit/>
          </a:bodyPr>
          <a:lstStyle/>
          <a:p>
            <a:r>
              <a:rPr lang="en-US" sz="1200" dirty="0">
                <a:solidFill>
                  <a:schemeClr val="bg1"/>
                </a:solidFill>
              </a:rPr>
              <a:t>AE</a:t>
            </a:r>
          </a:p>
          <a:p>
            <a:endParaRPr lang="en-US" sz="1200" dirty="0">
              <a:solidFill>
                <a:schemeClr val="bg1"/>
              </a:solidFill>
            </a:endParaRPr>
          </a:p>
          <a:p>
            <a:r>
              <a:rPr lang="en-US" sz="1200" dirty="0">
                <a:solidFill>
                  <a:schemeClr val="bg1"/>
                </a:solidFill>
              </a:rPr>
              <a:t>DE</a:t>
            </a:r>
          </a:p>
          <a:p>
            <a:endParaRPr lang="en-US" sz="1200" dirty="0">
              <a:solidFill>
                <a:schemeClr val="bg1"/>
              </a:solidFill>
            </a:endParaRPr>
          </a:p>
          <a:p>
            <a:r>
              <a:rPr lang="en-US" sz="1200" dirty="0">
                <a:solidFill>
                  <a:schemeClr val="bg1"/>
                </a:solidFill>
              </a:rPr>
              <a:t>ES</a:t>
            </a:r>
          </a:p>
          <a:p>
            <a:endParaRPr lang="en-US" sz="1200" dirty="0">
              <a:solidFill>
                <a:schemeClr val="bg1"/>
              </a:solidFill>
            </a:endParaRPr>
          </a:p>
          <a:p>
            <a:r>
              <a:rPr lang="en-US" sz="1200" dirty="0">
                <a:solidFill>
                  <a:schemeClr val="bg1"/>
                </a:solidFill>
              </a:rPr>
              <a:t>FR</a:t>
            </a:r>
          </a:p>
          <a:p>
            <a:endParaRPr lang="en-US" sz="1200" dirty="0">
              <a:solidFill>
                <a:schemeClr val="bg1"/>
              </a:solidFill>
            </a:endParaRPr>
          </a:p>
          <a:p>
            <a:r>
              <a:rPr lang="en-US" sz="1200" dirty="0">
                <a:solidFill>
                  <a:schemeClr val="bg1"/>
                </a:solidFill>
              </a:rPr>
              <a:t>GB</a:t>
            </a:r>
          </a:p>
          <a:p>
            <a:endParaRPr lang="en-US" sz="1200" dirty="0">
              <a:solidFill>
                <a:schemeClr val="bg1"/>
              </a:solidFill>
            </a:endParaRPr>
          </a:p>
          <a:p>
            <a:r>
              <a:rPr lang="en-US" sz="1200" dirty="0">
                <a:solidFill>
                  <a:schemeClr val="bg1"/>
                </a:solidFill>
              </a:rPr>
              <a:t>IT</a:t>
            </a:r>
          </a:p>
          <a:p>
            <a:endParaRPr lang="en-US" sz="1200" dirty="0">
              <a:solidFill>
                <a:schemeClr val="bg1"/>
              </a:solidFill>
            </a:endParaRPr>
          </a:p>
          <a:p>
            <a:r>
              <a:rPr lang="en-US" sz="1200" dirty="0">
                <a:solidFill>
                  <a:schemeClr val="bg1"/>
                </a:solidFill>
              </a:rPr>
              <a:t>AT</a:t>
            </a:r>
          </a:p>
          <a:p>
            <a:endParaRPr lang="en-US" sz="1200" dirty="0">
              <a:solidFill>
                <a:schemeClr val="bg1"/>
              </a:solidFill>
            </a:endParaRPr>
          </a:p>
          <a:p>
            <a:r>
              <a:rPr lang="en-US" sz="1200" dirty="0">
                <a:solidFill>
                  <a:schemeClr val="bg1"/>
                </a:solidFill>
              </a:rPr>
              <a:t>CZ</a:t>
            </a:r>
          </a:p>
          <a:p>
            <a:endParaRPr lang="en-US" sz="1200" dirty="0">
              <a:solidFill>
                <a:schemeClr val="bg1"/>
              </a:solidFill>
            </a:endParaRPr>
          </a:p>
          <a:p>
            <a:r>
              <a:rPr lang="en-US" sz="1200" dirty="0">
                <a:solidFill>
                  <a:schemeClr val="bg1"/>
                </a:solidFill>
              </a:rPr>
              <a:t>LU</a:t>
            </a:r>
          </a:p>
          <a:p>
            <a:endParaRPr lang="en-US" sz="1200" dirty="0">
              <a:solidFill>
                <a:schemeClr val="bg1"/>
              </a:solidFill>
            </a:endParaRPr>
          </a:p>
          <a:p>
            <a:r>
              <a:rPr lang="en-US" sz="1200" dirty="0">
                <a:solidFill>
                  <a:schemeClr val="bg1"/>
                </a:solidFill>
              </a:rPr>
              <a:t>PL</a:t>
            </a:r>
          </a:p>
        </p:txBody>
      </p:sp>
      <p:sp>
        <p:nvSpPr>
          <p:cNvPr id="14" name="TextBox 13">
            <a:extLst>
              <a:ext uri="{FF2B5EF4-FFF2-40B4-BE49-F238E27FC236}">
                <a16:creationId xmlns:a16="http://schemas.microsoft.com/office/drawing/2014/main" id="{79E5392B-3FC3-A146-AFA1-42D7F9FA3CB4}"/>
              </a:ext>
            </a:extLst>
          </p:cNvPr>
          <p:cNvSpPr txBox="1"/>
          <p:nvPr/>
        </p:nvSpPr>
        <p:spPr>
          <a:xfrm>
            <a:off x="9477884" y="2502322"/>
            <a:ext cx="822994" cy="3970318"/>
          </a:xfrm>
          <a:prstGeom prst="rect">
            <a:avLst/>
          </a:prstGeom>
          <a:noFill/>
        </p:spPr>
        <p:txBody>
          <a:bodyPr wrap="square" rtlCol="0">
            <a:spAutoFit/>
          </a:bodyPr>
          <a:lstStyle/>
          <a:p>
            <a:r>
              <a:rPr lang="en-US" sz="1200" dirty="0">
                <a:solidFill>
                  <a:schemeClr val="bg1"/>
                </a:solidFill>
              </a:rPr>
              <a:t>16</a:t>
            </a:r>
          </a:p>
          <a:p>
            <a:endParaRPr lang="en-US" sz="1200" dirty="0">
              <a:solidFill>
                <a:schemeClr val="bg1"/>
              </a:solidFill>
            </a:endParaRPr>
          </a:p>
          <a:p>
            <a:r>
              <a:rPr lang="en-US" sz="1200" dirty="0">
                <a:solidFill>
                  <a:schemeClr val="bg1"/>
                </a:solidFill>
              </a:rPr>
              <a:t>3,592</a:t>
            </a:r>
          </a:p>
          <a:p>
            <a:endParaRPr lang="en-US" sz="1200" dirty="0">
              <a:solidFill>
                <a:schemeClr val="bg1"/>
              </a:solidFill>
            </a:endParaRPr>
          </a:p>
          <a:p>
            <a:r>
              <a:rPr lang="en-US" sz="1200" dirty="0">
                <a:solidFill>
                  <a:schemeClr val="bg1"/>
                </a:solidFill>
              </a:rPr>
              <a:t>2,292</a:t>
            </a:r>
          </a:p>
          <a:p>
            <a:endParaRPr lang="en-US" sz="1200" dirty="0">
              <a:solidFill>
                <a:schemeClr val="bg1"/>
              </a:solidFill>
            </a:endParaRPr>
          </a:p>
          <a:p>
            <a:r>
              <a:rPr lang="en-US" sz="1200" dirty="0">
                <a:solidFill>
                  <a:schemeClr val="bg1"/>
                </a:solidFill>
              </a:rPr>
              <a:t>3,338</a:t>
            </a:r>
          </a:p>
          <a:p>
            <a:endParaRPr lang="en-US" sz="1200" dirty="0">
              <a:solidFill>
                <a:schemeClr val="bg1"/>
              </a:solidFill>
            </a:endParaRPr>
          </a:p>
          <a:p>
            <a:r>
              <a:rPr lang="en-US" sz="1200" dirty="0">
                <a:solidFill>
                  <a:schemeClr val="bg1"/>
                </a:solidFill>
              </a:rPr>
              <a:t>5,895</a:t>
            </a:r>
          </a:p>
          <a:p>
            <a:endParaRPr lang="en-US" sz="1200" dirty="0">
              <a:solidFill>
                <a:schemeClr val="bg1"/>
              </a:solidFill>
            </a:endParaRPr>
          </a:p>
          <a:p>
            <a:r>
              <a:rPr lang="en-US" sz="1200" dirty="0">
                <a:solidFill>
                  <a:schemeClr val="bg1"/>
                </a:solidFill>
              </a:rPr>
              <a:t>3,659</a:t>
            </a:r>
          </a:p>
          <a:p>
            <a:endParaRPr lang="en-US" sz="1200" dirty="0">
              <a:solidFill>
                <a:schemeClr val="bg1"/>
              </a:solidFill>
            </a:endParaRPr>
          </a:p>
          <a:p>
            <a:r>
              <a:rPr lang="en-US" sz="1200" dirty="0">
                <a:solidFill>
                  <a:schemeClr val="bg1"/>
                </a:solidFill>
              </a:rPr>
              <a:t>246</a:t>
            </a:r>
          </a:p>
          <a:p>
            <a:endParaRPr lang="en-US" sz="1200" dirty="0">
              <a:solidFill>
                <a:schemeClr val="bg1"/>
              </a:solidFill>
            </a:endParaRPr>
          </a:p>
          <a:p>
            <a:r>
              <a:rPr lang="en-US" sz="1200" dirty="0">
                <a:solidFill>
                  <a:schemeClr val="bg1"/>
                </a:solidFill>
              </a:rPr>
              <a:t>1</a:t>
            </a:r>
          </a:p>
          <a:p>
            <a:endParaRPr lang="en-US" sz="1200" dirty="0">
              <a:solidFill>
                <a:schemeClr val="bg1"/>
              </a:solidFill>
            </a:endParaRPr>
          </a:p>
          <a:p>
            <a:r>
              <a:rPr lang="en-US" sz="1200" dirty="0">
                <a:solidFill>
                  <a:schemeClr val="bg1"/>
                </a:solidFill>
              </a:rPr>
              <a:t>2</a:t>
            </a:r>
          </a:p>
          <a:p>
            <a:endParaRPr lang="en-US" sz="1200" dirty="0">
              <a:solidFill>
                <a:schemeClr val="bg1"/>
              </a:solidFill>
            </a:endParaRPr>
          </a:p>
          <a:p>
            <a:r>
              <a:rPr lang="en-US" sz="1200" dirty="0">
                <a:solidFill>
                  <a:schemeClr val="bg1"/>
                </a:solidFill>
              </a:rPr>
              <a:t>5</a:t>
            </a:r>
          </a:p>
          <a:p>
            <a:endParaRPr lang="en-US" sz="1200" dirty="0">
              <a:solidFill>
                <a:schemeClr val="bg1"/>
              </a:solidFill>
            </a:endParaRPr>
          </a:p>
          <a:p>
            <a:endParaRPr lang="en-US" sz="1200" dirty="0">
              <a:solidFill>
                <a:schemeClr val="bg1"/>
              </a:solidFill>
            </a:endParaRPr>
          </a:p>
        </p:txBody>
      </p:sp>
      <p:sp>
        <p:nvSpPr>
          <p:cNvPr id="15" name="TextBox 14">
            <a:extLst>
              <a:ext uri="{FF2B5EF4-FFF2-40B4-BE49-F238E27FC236}">
                <a16:creationId xmlns:a16="http://schemas.microsoft.com/office/drawing/2014/main" id="{33C484CB-2719-FB4E-B7BA-8C546978F1BA}"/>
              </a:ext>
            </a:extLst>
          </p:cNvPr>
          <p:cNvSpPr txBox="1"/>
          <p:nvPr/>
        </p:nvSpPr>
        <p:spPr>
          <a:xfrm>
            <a:off x="10353614" y="2502321"/>
            <a:ext cx="822994" cy="1200329"/>
          </a:xfrm>
          <a:prstGeom prst="rect">
            <a:avLst/>
          </a:prstGeom>
          <a:noFill/>
        </p:spPr>
        <p:txBody>
          <a:bodyPr wrap="square" rtlCol="0">
            <a:spAutoFit/>
          </a:bodyPr>
          <a:lstStyle/>
          <a:p>
            <a:r>
              <a:rPr lang="en-US" sz="1200" dirty="0">
                <a:solidFill>
                  <a:schemeClr val="bg1"/>
                </a:solidFill>
              </a:rPr>
              <a:t>-</a:t>
            </a:r>
          </a:p>
          <a:p>
            <a:endParaRPr lang="en-US" sz="1200" dirty="0">
              <a:solidFill>
                <a:schemeClr val="bg1"/>
              </a:solidFill>
            </a:endParaRPr>
          </a:p>
          <a:p>
            <a:r>
              <a:rPr lang="en-US" sz="1200" dirty="0">
                <a:solidFill>
                  <a:schemeClr val="bg1"/>
                </a:solidFill>
              </a:rPr>
              <a:t>38</a:t>
            </a:r>
          </a:p>
          <a:p>
            <a:endParaRPr lang="en-US" sz="1200" dirty="0">
              <a:solidFill>
                <a:schemeClr val="bg1"/>
              </a:solidFill>
            </a:endParaRPr>
          </a:p>
          <a:p>
            <a:r>
              <a:rPr lang="en-US" sz="1200" dirty="0">
                <a:solidFill>
                  <a:schemeClr val="bg1"/>
                </a:solidFill>
              </a:rPr>
              <a:t>48</a:t>
            </a:r>
          </a:p>
          <a:p>
            <a:endParaRPr lang="en-US" sz="1200" dirty="0">
              <a:solidFill>
                <a:schemeClr val="bg1"/>
              </a:solidFill>
            </a:endParaRPr>
          </a:p>
        </p:txBody>
      </p:sp>
      <p:sp>
        <p:nvSpPr>
          <p:cNvPr id="16" name="TextBox 15">
            <a:extLst>
              <a:ext uri="{FF2B5EF4-FFF2-40B4-BE49-F238E27FC236}">
                <a16:creationId xmlns:a16="http://schemas.microsoft.com/office/drawing/2014/main" id="{4DD568E9-8E02-2B41-86A0-789C7342B4CC}"/>
              </a:ext>
            </a:extLst>
          </p:cNvPr>
          <p:cNvSpPr txBox="1"/>
          <p:nvPr/>
        </p:nvSpPr>
        <p:spPr>
          <a:xfrm>
            <a:off x="9477884" y="2186400"/>
            <a:ext cx="875729" cy="276999"/>
          </a:xfrm>
          <a:prstGeom prst="rect">
            <a:avLst/>
          </a:prstGeom>
          <a:noFill/>
        </p:spPr>
        <p:txBody>
          <a:bodyPr wrap="square" rtlCol="0">
            <a:spAutoFit/>
          </a:bodyPr>
          <a:lstStyle/>
          <a:p>
            <a:r>
              <a:rPr lang="en-US" sz="1200" b="1" dirty="0">
                <a:solidFill>
                  <a:schemeClr val="bg1"/>
                </a:solidFill>
              </a:rPr>
              <a:t>Locker</a:t>
            </a:r>
          </a:p>
        </p:txBody>
      </p:sp>
      <p:sp>
        <p:nvSpPr>
          <p:cNvPr id="17" name="TextBox 16">
            <a:extLst>
              <a:ext uri="{FF2B5EF4-FFF2-40B4-BE49-F238E27FC236}">
                <a16:creationId xmlns:a16="http://schemas.microsoft.com/office/drawing/2014/main" id="{4C6AB6EE-31BF-A94A-8AEB-51B633D71BDC}"/>
              </a:ext>
            </a:extLst>
          </p:cNvPr>
          <p:cNvSpPr txBox="1"/>
          <p:nvPr/>
        </p:nvSpPr>
        <p:spPr>
          <a:xfrm>
            <a:off x="10357743" y="2186399"/>
            <a:ext cx="875729" cy="276999"/>
          </a:xfrm>
          <a:prstGeom prst="rect">
            <a:avLst/>
          </a:prstGeom>
          <a:noFill/>
        </p:spPr>
        <p:txBody>
          <a:bodyPr wrap="square" rtlCol="0">
            <a:spAutoFit/>
          </a:bodyPr>
          <a:lstStyle/>
          <a:p>
            <a:r>
              <a:rPr lang="en-US" sz="1200" b="1" dirty="0">
                <a:solidFill>
                  <a:schemeClr val="bg1"/>
                </a:solidFill>
              </a:rPr>
              <a:t>Apt Locker</a:t>
            </a:r>
          </a:p>
        </p:txBody>
      </p:sp>
      <p:sp>
        <p:nvSpPr>
          <p:cNvPr id="20" name="TextBox 19">
            <a:extLst>
              <a:ext uri="{FF2B5EF4-FFF2-40B4-BE49-F238E27FC236}">
                <a16:creationId xmlns:a16="http://schemas.microsoft.com/office/drawing/2014/main" id="{C9B43CAB-A25D-7B45-BBDB-3AE7B4A18629}"/>
              </a:ext>
            </a:extLst>
          </p:cNvPr>
          <p:cNvSpPr txBox="1"/>
          <p:nvPr/>
        </p:nvSpPr>
        <p:spPr>
          <a:xfrm>
            <a:off x="11207091" y="2470074"/>
            <a:ext cx="822994" cy="2308324"/>
          </a:xfrm>
          <a:prstGeom prst="rect">
            <a:avLst/>
          </a:prstGeom>
          <a:noFill/>
        </p:spPr>
        <p:txBody>
          <a:bodyPr wrap="square" rtlCol="0">
            <a:spAutoFit/>
          </a:bodyPr>
          <a:lstStyle/>
          <a:p>
            <a:r>
              <a:rPr lang="en-US" sz="1200" dirty="0">
                <a:solidFill>
                  <a:schemeClr val="bg1"/>
                </a:solidFill>
              </a:rPr>
              <a:t>561</a:t>
            </a:r>
          </a:p>
          <a:p>
            <a:endParaRPr lang="en-US" sz="1200" dirty="0">
              <a:solidFill>
                <a:schemeClr val="bg1"/>
              </a:solidFill>
            </a:endParaRPr>
          </a:p>
          <a:p>
            <a:r>
              <a:rPr lang="en-US" sz="1200" dirty="0">
                <a:solidFill>
                  <a:schemeClr val="bg1"/>
                </a:solidFill>
              </a:rPr>
              <a:t>160</a:t>
            </a:r>
          </a:p>
          <a:p>
            <a:endParaRPr lang="en-US" sz="1200" dirty="0">
              <a:solidFill>
                <a:schemeClr val="bg1"/>
              </a:solidFill>
            </a:endParaRPr>
          </a:p>
          <a:p>
            <a:r>
              <a:rPr lang="en-US" sz="1200" dirty="0">
                <a:solidFill>
                  <a:schemeClr val="bg1"/>
                </a:solidFill>
              </a:rPr>
              <a:t>3,763</a:t>
            </a:r>
          </a:p>
          <a:p>
            <a:endParaRPr lang="en-US" sz="1200" dirty="0">
              <a:solidFill>
                <a:schemeClr val="bg1"/>
              </a:solidFill>
            </a:endParaRPr>
          </a:p>
          <a:p>
            <a:r>
              <a:rPr lang="en-US" sz="1200" dirty="0">
                <a:solidFill>
                  <a:schemeClr val="bg1"/>
                </a:solidFill>
              </a:rPr>
              <a:t>542</a:t>
            </a:r>
          </a:p>
          <a:p>
            <a:endParaRPr lang="en-US" sz="1200" dirty="0">
              <a:solidFill>
                <a:schemeClr val="bg1"/>
              </a:solidFill>
            </a:endParaRPr>
          </a:p>
          <a:p>
            <a:r>
              <a:rPr lang="en-US" sz="1200" dirty="0">
                <a:solidFill>
                  <a:schemeClr val="bg1"/>
                </a:solidFill>
              </a:rPr>
              <a:t>8,908</a:t>
            </a:r>
          </a:p>
          <a:p>
            <a:endParaRPr lang="en-US" sz="1200" dirty="0">
              <a:solidFill>
                <a:schemeClr val="bg1"/>
              </a:solidFill>
            </a:endParaRPr>
          </a:p>
          <a:p>
            <a:r>
              <a:rPr lang="en-US" sz="1200" dirty="0">
                <a:solidFill>
                  <a:schemeClr val="bg1"/>
                </a:solidFill>
              </a:rPr>
              <a:t>10,108</a:t>
            </a:r>
          </a:p>
          <a:p>
            <a:endParaRPr lang="en-US" sz="1200" dirty="0">
              <a:solidFill>
                <a:schemeClr val="bg1"/>
              </a:solidFill>
            </a:endParaRPr>
          </a:p>
        </p:txBody>
      </p:sp>
      <p:sp>
        <p:nvSpPr>
          <p:cNvPr id="21" name="TextBox 20">
            <a:extLst>
              <a:ext uri="{FF2B5EF4-FFF2-40B4-BE49-F238E27FC236}">
                <a16:creationId xmlns:a16="http://schemas.microsoft.com/office/drawing/2014/main" id="{B2521431-2BD0-FF44-9221-76104582542E}"/>
              </a:ext>
            </a:extLst>
          </p:cNvPr>
          <p:cNvSpPr txBox="1"/>
          <p:nvPr/>
        </p:nvSpPr>
        <p:spPr>
          <a:xfrm>
            <a:off x="11211220" y="2154152"/>
            <a:ext cx="875729" cy="276999"/>
          </a:xfrm>
          <a:prstGeom prst="rect">
            <a:avLst/>
          </a:prstGeom>
          <a:noFill/>
        </p:spPr>
        <p:txBody>
          <a:bodyPr wrap="square" rtlCol="0">
            <a:spAutoFit/>
          </a:bodyPr>
          <a:lstStyle/>
          <a:p>
            <a:r>
              <a:rPr lang="en-US" sz="1200" b="1" dirty="0">
                <a:solidFill>
                  <a:schemeClr val="bg1"/>
                </a:solidFill>
              </a:rPr>
              <a:t>Counter</a:t>
            </a:r>
          </a:p>
        </p:txBody>
      </p:sp>
      <p:sp>
        <p:nvSpPr>
          <p:cNvPr id="23" name="TextBox 22">
            <a:extLst>
              <a:ext uri="{FF2B5EF4-FFF2-40B4-BE49-F238E27FC236}">
                <a16:creationId xmlns:a16="http://schemas.microsoft.com/office/drawing/2014/main" id="{A78875BB-132E-6F49-84F9-B057E989BC16}"/>
              </a:ext>
            </a:extLst>
          </p:cNvPr>
          <p:cNvSpPr txBox="1"/>
          <p:nvPr/>
        </p:nvSpPr>
        <p:spPr>
          <a:xfrm>
            <a:off x="8021703" y="2186398"/>
            <a:ext cx="875729" cy="276999"/>
          </a:xfrm>
          <a:prstGeom prst="rect">
            <a:avLst/>
          </a:prstGeom>
          <a:noFill/>
        </p:spPr>
        <p:txBody>
          <a:bodyPr wrap="square" rtlCol="0">
            <a:spAutoFit/>
          </a:bodyPr>
          <a:lstStyle/>
          <a:p>
            <a:r>
              <a:rPr lang="en-US" sz="1200" b="1" dirty="0">
                <a:solidFill>
                  <a:schemeClr val="bg1"/>
                </a:solidFill>
              </a:rPr>
              <a:t>Countries</a:t>
            </a:r>
          </a:p>
        </p:txBody>
      </p:sp>
    </p:spTree>
    <p:extLst>
      <p:ext uri="{BB962C8B-B14F-4D97-AF65-F5344CB8AC3E}">
        <p14:creationId xmlns:p14="http://schemas.microsoft.com/office/powerpoint/2010/main" val="249038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4EEB374-7B1A-414D-B97A-947747A05825}"/>
              </a:ext>
            </a:extLst>
          </p:cNvPr>
          <p:cNvSpPr>
            <a:spLocks noGrp="1"/>
          </p:cNvSpPr>
          <p:nvPr>
            <p:ph type="ftr" sz="quarter" idx="11"/>
          </p:nvPr>
        </p:nvSpPr>
        <p:spPr/>
        <p:txBody>
          <a:bodyPr/>
          <a:lstStyle/>
          <a:p>
            <a:r>
              <a:rPr lang="en-US"/>
              <a:t>AMAZON CONFIDENTIAL</a:t>
            </a:r>
            <a:endParaRPr lang="en-US" dirty="0"/>
          </a:p>
        </p:txBody>
      </p:sp>
      <p:sp>
        <p:nvSpPr>
          <p:cNvPr id="6" name="Slide Number Placeholder 5">
            <a:extLst>
              <a:ext uri="{FF2B5EF4-FFF2-40B4-BE49-F238E27FC236}">
                <a16:creationId xmlns:a16="http://schemas.microsoft.com/office/drawing/2014/main" id="{83C7C29D-86C9-4F6D-B9AD-4B2402EE76FB}"/>
              </a:ext>
            </a:extLst>
          </p:cNvPr>
          <p:cNvSpPr>
            <a:spLocks noGrp="1"/>
          </p:cNvSpPr>
          <p:nvPr>
            <p:ph type="sldNum" sz="quarter" idx="12"/>
          </p:nvPr>
        </p:nvSpPr>
        <p:spPr/>
        <p:txBody>
          <a:bodyPr/>
          <a:lstStyle/>
          <a:p>
            <a:fld id="{B8B63564-5B79-3941-B051-F803BA2D811F}" type="slidenum">
              <a:rPr lang="en-US" smtClean="0"/>
              <a:t>5</a:t>
            </a:fld>
            <a:endParaRPr lang="en-US"/>
          </a:p>
        </p:txBody>
      </p:sp>
      <p:pic>
        <p:nvPicPr>
          <p:cNvPr id="15" name="Picture 14">
            <a:extLst>
              <a:ext uri="{FF2B5EF4-FFF2-40B4-BE49-F238E27FC236}">
                <a16:creationId xmlns:a16="http://schemas.microsoft.com/office/drawing/2014/main" id="{F40C0988-4B0A-3F40-BED5-E44D48E7CDF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8"/>
                    </a14:imgEffect>
                  </a14:imgLayer>
                </a14:imgProps>
              </a:ext>
            </a:extLst>
          </a:blip>
          <a:srcRect l="1748" t="-1980" b="5503"/>
          <a:stretch/>
        </p:blipFill>
        <p:spPr>
          <a:xfrm>
            <a:off x="0" y="242597"/>
            <a:ext cx="12178988" cy="5887747"/>
          </a:xfrm>
          <a:prstGeom prst="rect">
            <a:avLst/>
          </a:prstGeom>
          <a:ln>
            <a:noFill/>
          </a:ln>
          <a:effectLst>
            <a:outerShdw dist="50800" dir="5400000" algn="ctr" rotWithShape="0">
              <a:srgbClr val="000000">
                <a:alpha val="43137"/>
              </a:srgbClr>
            </a:outerShdw>
          </a:effectLst>
        </p:spPr>
      </p:pic>
      <p:pic>
        <p:nvPicPr>
          <p:cNvPr id="29" name="Picture 28">
            <a:extLst>
              <a:ext uri="{FF2B5EF4-FFF2-40B4-BE49-F238E27FC236}">
                <a16:creationId xmlns:a16="http://schemas.microsoft.com/office/drawing/2014/main" id="{836BEE74-A5F3-A244-B457-DA0C44B8FBC8}"/>
              </a:ext>
            </a:extLst>
          </p:cNvPr>
          <p:cNvPicPr>
            <a:picLocks noChangeAspect="1"/>
          </p:cNvPicPr>
          <p:nvPr/>
        </p:nvPicPr>
        <p:blipFill rotWithShape="1">
          <a:blip r:embed="rId5"/>
          <a:srcRect l="17306" t="18688" r="35535" b="8103"/>
          <a:stretch/>
        </p:blipFill>
        <p:spPr>
          <a:xfrm>
            <a:off x="9112491" y="3686731"/>
            <a:ext cx="2797006" cy="2428780"/>
          </a:xfrm>
          <a:prstGeom prst="rect">
            <a:avLst/>
          </a:prstGeom>
          <a:effectLst>
            <a:outerShdw blurRad="187857" dist="38100" dir="5400000" algn="t" rotWithShape="0">
              <a:prstClr val="black">
                <a:alpha val="40000"/>
              </a:prstClr>
            </a:outerShdw>
          </a:effectLst>
        </p:spPr>
      </p:pic>
      <p:sp>
        <p:nvSpPr>
          <p:cNvPr id="14" name="TextBox 13">
            <a:extLst>
              <a:ext uri="{FF2B5EF4-FFF2-40B4-BE49-F238E27FC236}">
                <a16:creationId xmlns:a16="http://schemas.microsoft.com/office/drawing/2014/main" id="{9FAC4069-1221-7D45-B718-D67854C26EEB}"/>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Hub Coverage</a:t>
            </a:r>
          </a:p>
          <a:p>
            <a:r>
              <a:rPr lang="en-US" dirty="0">
                <a:solidFill>
                  <a:schemeClr val="tx2"/>
                </a:solidFill>
              </a:rPr>
              <a:t>MENA &amp; APAC</a:t>
            </a:r>
            <a:endParaRPr lang="en-US" dirty="0">
              <a:solidFill>
                <a:schemeClr val="bg2">
                  <a:lumMod val="50000"/>
                </a:schemeClr>
              </a:solidFill>
            </a:endParaRPr>
          </a:p>
        </p:txBody>
      </p:sp>
      <p:grpSp>
        <p:nvGrpSpPr>
          <p:cNvPr id="3" name="Group 2">
            <a:extLst>
              <a:ext uri="{FF2B5EF4-FFF2-40B4-BE49-F238E27FC236}">
                <a16:creationId xmlns:a16="http://schemas.microsoft.com/office/drawing/2014/main" id="{8E91D5D9-22D7-224F-8E85-D754902A03B1}"/>
              </a:ext>
            </a:extLst>
          </p:cNvPr>
          <p:cNvGrpSpPr/>
          <p:nvPr/>
        </p:nvGrpSpPr>
        <p:grpSpPr>
          <a:xfrm>
            <a:off x="7286544" y="2752614"/>
            <a:ext cx="3047106" cy="1203374"/>
            <a:chOff x="2300286" y="5156155"/>
            <a:chExt cx="3047106" cy="1203374"/>
          </a:xfrm>
        </p:grpSpPr>
        <p:sp>
          <p:nvSpPr>
            <p:cNvPr id="17" name="Rectangle 16">
              <a:extLst>
                <a:ext uri="{FF2B5EF4-FFF2-40B4-BE49-F238E27FC236}">
                  <a16:creationId xmlns:a16="http://schemas.microsoft.com/office/drawing/2014/main" id="{A7173538-EE3A-8D48-AC2D-98CB9B07635D}"/>
                </a:ext>
              </a:extLst>
            </p:cNvPr>
            <p:cNvSpPr/>
            <p:nvPr/>
          </p:nvSpPr>
          <p:spPr>
            <a:xfrm>
              <a:off x="2300286" y="5156155"/>
              <a:ext cx="3047105" cy="120337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FA96079-6F68-B147-8D40-148CBED75EC7}"/>
                </a:ext>
              </a:extLst>
            </p:cNvPr>
            <p:cNvSpPr txBox="1"/>
            <p:nvPr/>
          </p:nvSpPr>
          <p:spPr>
            <a:xfrm>
              <a:off x="2518752" y="5425959"/>
              <a:ext cx="1392072" cy="830997"/>
            </a:xfrm>
            <a:prstGeom prst="rect">
              <a:avLst/>
            </a:prstGeom>
            <a:noFill/>
          </p:spPr>
          <p:txBody>
            <a:bodyPr wrap="square" rtlCol="0">
              <a:spAutoFit/>
            </a:bodyPr>
            <a:lstStyle/>
            <a:p>
              <a:r>
                <a:rPr lang="en-US" sz="1200" dirty="0">
                  <a:solidFill>
                    <a:schemeClr val="bg1"/>
                  </a:solidFill>
                </a:rPr>
                <a:t>JP</a:t>
              </a:r>
            </a:p>
            <a:p>
              <a:endParaRPr lang="en-US" sz="1200" dirty="0">
                <a:solidFill>
                  <a:schemeClr val="bg1"/>
                </a:solidFill>
              </a:endParaRPr>
            </a:p>
            <a:p>
              <a:r>
                <a:rPr lang="en-US" sz="1200" dirty="0">
                  <a:solidFill>
                    <a:schemeClr val="bg1"/>
                  </a:solidFill>
                </a:rPr>
                <a:t>AU</a:t>
              </a:r>
            </a:p>
            <a:p>
              <a:endParaRPr lang="en-US" sz="1200" dirty="0">
                <a:solidFill>
                  <a:schemeClr val="bg1"/>
                </a:solidFill>
              </a:endParaRPr>
            </a:p>
          </p:txBody>
        </p:sp>
        <p:sp>
          <p:nvSpPr>
            <p:cNvPr id="21" name="TextBox 20">
              <a:extLst>
                <a:ext uri="{FF2B5EF4-FFF2-40B4-BE49-F238E27FC236}">
                  <a16:creationId xmlns:a16="http://schemas.microsoft.com/office/drawing/2014/main" id="{FEBCCCA4-F959-C64C-B92B-0D8FE09F152F}"/>
                </a:ext>
              </a:extLst>
            </p:cNvPr>
            <p:cNvSpPr txBox="1"/>
            <p:nvPr/>
          </p:nvSpPr>
          <p:spPr>
            <a:xfrm>
              <a:off x="3610686" y="5466853"/>
              <a:ext cx="822994" cy="646331"/>
            </a:xfrm>
            <a:prstGeom prst="rect">
              <a:avLst/>
            </a:prstGeom>
            <a:noFill/>
          </p:spPr>
          <p:txBody>
            <a:bodyPr wrap="square" rtlCol="0">
              <a:spAutoFit/>
            </a:bodyPr>
            <a:lstStyle/>
            <a:p>
              <a:r>
                <a:rPr lang="en-US" sz="1200" dirty="0">
                  <a:solidFill>
                    <a:schemeClr val="bg1"/>
                  </a:solidFill>
                </a:rPr>
                <a:t>2,475</a:t>
              </a:r>
            </a:p>
            <a:p>
              <a:endParaRPr lang="en-US" sz="1200" dirty="0">
                <a:solidFill>
                  <a:schemeClr val="bg1"/>
                </a:solidFill>
              </a:endParaRPr>
            </a:p>
            <a:p>
              <a:r>
                <a:rPr lang="en-US" sz="1200" dirty="0">
                  <a:solidFill>
                    <a:schemeClr val="bg1"/>
                  </a:solidFill>
                </a:rPr>
                <a:t>481</a:t>
              </a:r>
            </a:p>
          </p:txBody>
        </p:sp>
        <p:sp>
          <p:nvSpPr>
            <p:cNvPr id="23" name="TextBox 22">
              <a:extLst>
                <a:ext uri="{FF2B5EF4-FFF2-40B4-BE49-F238E27FC236}">
                  <a16:creationId xmlns:a16="http://schemas.microsoft.com/office/drawing/2014/main" id="{F521BC0F-6AA6-4249-8B69-87FD6949C5C8}"/>
                </a:ext>
              </a:extLst>
            </p:cNvPr>
            <p:cNvSpPr txBox="1"/>
            <p:nvPr/>
          </p:nvSpPr>
          <p:spPr>
            <a:xfrm>
              <a:off x="4497789" y="5466853"/>
              <a:ext cx="822994" cy="646331"/>
            </a:xfrm>
            <a:prstGeom prst="rect">
              <a:avLst/>
            </a:prstGeom>
            <a:noFill/>
          </p:spPr>
          <p:txBody>
            <a:bodyPr wrap="square" rtlCol="0">
              <a:spAutoFit/>
            </a:bodyPr>
            <a:lstStyle/>
            <a:p>
              <a:r>
                <a:rPr lang="en-US" sz="1200" dirty="0">
                  <a:solidFill>
                    <a:schemeClr val="bg1"/>
                  </a:solidFill>
                </a:rPr>
                <a:t>139</a:t>
              </a:r>
            </a:p>
            <a:p>
              <a:endParaRPr lang="en-US" sz="1200" dirty="0">
                <a:solidFill>
                  <a:schemeClr val="bg1"/>
                </a:solidFill>
              </a:endParaRPr>
            </a:p>
            <a:p>
              <a:r>
                <a:rPr lang="en-US" sz="1200" dirty="0">
                  <a:solidFill>
                    <a:schemeClr val="bg1"/>
                  </a:solidFill>
                </a:rPr>
                <a:t>406</a:t>
              </a:r>
            </a:p>
          </p:txBody>
        </p:sp>
        <p:sp>
          <p:nvSpPr>
            <p:cNvPr id="24" name="TextBox 23">
              <a:extLst>
                <a:ext uri="{FF2B5EF4-FFF2-40B4-BE49-F238E27FC236}">
                  <a16:creationId xmlns:a16="http://schemas.microsoft.com/office/drawing/2014/main" id="{370EF71F-BE30-0D46-A95E-B8176375A27A}"/>
                </a:ext>
              </a:extLst>
            </p:cNvPr>
            <p:cNvSpPr txBox="1"/>
            <p:nvPr/>
          </p:nvSpPr>
          <p:spPr>
            <a:xfrm>
              <a:off x="3610686" y="5222371"/>
              <a:ext cx="875729" cy="276999"/>
            </a:xfrm>
            <a:prstGeom prst="rect">
              <a:avLst/>
            </a:prstGeom>
            <a:noFill/>
          </p:spPr>
          <p:txBody>
            <a:bodyPr wrap="square" rtlCol="0">
              <a:spAutoFit/>
            </a:bodyPr>
            <a:lstStyle/>
            <a:p>
              <a:r>
                <a:rPr lang="en-US" sz="1200" b="1" dirty="0">
                  <a:solidFill>
                    <a:schemeClr val="bg1"/>
                  </a:solidFill>
                </a:rPr>
                <a:t>Locker</a:t>
              </a:r>
            </a:p>
          </p:txBody>
        </p:sp>
        <p:sp>
          <p:nvSpPr>
            <p:cNvPr id="26" name="TextBox 25">
              <a:extLst>
                <a:ext uri="{FF2B5EF4-FFF2-40B4-BE49-F238E27FC236}">
                  <a16:creationId xmlns:a16="http://schemas.microsoft.com/office/drawing/2014/main" id="{4732EA3F-19FE-D84B-B0E7-449FB625F524}"/>
                </a:ext>
              </a:extLst>
            </p:cNvPr>
            <p:cNvSpPr txBox="1"/>
            <p:nvPr/>
          </p:nvSpPr>
          <p:spPr>
            <a:xfrm>
              <a:off x="4471663" y="5222371"/>
              <a:ext cx="875729" cy="276999"/>
            </a:xfrm>
            <a:prstGeom prst="rect">
              <a:avLst/>
            </a:prstGeom>
            <a:noFill/>
          </p:spPr>
          <p:txBody>
            <a:bodyPr wrap="square" rtlCol="0">
              <a:spAutoFit/>
            </a:bodyPr>
            <a:lstStyle/>
            <a:p>
              <a:r>
                <a:rPr lang="en-US" sz="1200" b="1" dirty="0">
                  <a:solidFill>
                    <a:schemeClr val="bg1"/>
                  </a:solidFill>
                </a:rPr>
                <a:t>Counter</a:t>
              </a:r>
            </a:p>
          </p:txBody>
        </p:sp>
      </p:grpSp>
      <p:grpSp>
        <p:nvGrpSpPr>
          <p:cNvPr id="16" name="Group 15">
            <a:extLst>
              <a:ext uri="{FF2B5EF4-FFF2-40B4-BE49-F238E27FC236}">
                <a16:creationId xmlns:a16="http://schemas.microsoft.com/office/drawing/2014/main" id="{364E3527-0C22-0C4E-992A-CBC6E2CFF034}"/>
              </a:ext>
            </a:extLst>
          </p:cNvPr>
          <p:cNvGrpSpPr/>
          <p:nvPr/>
        </p:nvGrpSpPr>
        <p:grpSpPr>
          <a:xfrm>
            <a:off x="529226" y="1382460"/>
            <a:ext cx="3047106" cy="1203374"/>
            <a:chOff x="2300286" y="5156155"/>
            <a:chExt cx="3047106" cy="1203374"/>
          </a:xfrm>
        </p:grpSpPr>
        <p:sp>
          <p:nvSpPr>
            <p:cNvPr id="19" name="Rectangle 18">
              <a:extLst>
                <a:ext uri="{FF2B5EF4-FFF2-40B4-BE49-F238E27FC236}">
                  <a16:creationId xmlns:a16="http://schemas.microsoft.com/office/drawing/2014/main" id="{459BFB5A-9E1B-1249-A4C9-126CDAB3CEC8}"/>
                </a:ext>
              </a:extLst>
            </p:cNvPr>
            <p:cNvSpPr/>
            <p:nvPr/>
          </p:nvSpPr>
          <p:spPr>
            <a:xfrm>
              <a:off x="2300286" y="5156155"/>
              <a:ext cx="3047105" cy="120337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31DBFC9-DC31-9947-8F6C-AEE27EDEC4E1}"/>
                </a:ext>
              </a:extLst>
            </p:cNvPr>
            <p:cNvSpPr txBox="1"/>
            <p:nvPr/>
          </p:nvSpPr>
          <p:spPr>
            <a:xfrm>
              <a:off x="2518752" y="5425959"/>
              <a:ext cx="1392072" cy="830997"/>
            </a:xfrm>
            <a:prstGeom prst="rect">
              <a:avLst/>
            </a:prstGeom>
            <a:noFill/>
          </p:spPr>
          <p:txBody>
            <a:bodyPr wrap="square" rtlCol="0">
              <a:spAutoFit/>
            </a:bodyPr>
            <a:lstStyle/>
            <a:p>
              <a:r>
                <a:rPr lang="en-US" sz="1200" dirty="0">
                  <a:solidFill>
                    <a:schemeClr val="bg1"/>
                  </a:solidFill>
                </a:rPr>
                <a:t>TR</a:t>
              </a:r>
            </a:p>
            <a:p>
              <a:endParaRPr lang="en-US" sz="1200" dirty="0">
                <a:solidFill>
                  <a:schemeClr val="bg1"/>
                </a:solidFill>
              </a:endParaRPr>
            </a:p>
            <a:p>
              <a:r>
                <a:rPr lang="en-US" sz="1200" dirty="0">
                  <a:solidFill>
                    <a:schemeClr val="bg1"/>
                  </a:solidFill>
                </a:rPr>
                <a:t>SA</a:t>
              </a:r>
            </a:p>
            <a:p>
              <a:endParaRPr lang="en-US" sz="1200" dirty="0">
                <a:solidFill>
                  <a:schemeClr val="bg1"/>
                </a:solidFill>
              </a:endParaRPr>
            </a:p>
          </p:txBody>
        </p:sp>
        <p:sp>
          <p:nvSpPr>
            <p:cNvPr id="22" name="TextBox 21">
              <a:extLst>
                <a:ext uri="{FF2B5EF4-FFF2-40B4-BE49-F238E27FC236}">
                  <a16:creationId xmlns:a16="http://schemas.microsoft.com/office/drawing/2014/main" id="{4508CCA5-1C3F-0C4A-BDAE-BE4D7E438320}"/>
                </a:ext>
              </a:extLst>
            </p:cNvPr>
            <p:cNvSpPr txBox="1"/>
            <p:nvPr/>
          </p:nvSpPr>
          <p:spPr>
            <a:xfrm>
              <a:off x="3610686" y="5466853"/>
              <a:ext cx="822994" cy="646331"/>
            </a:xfrm>
            <a:prstGeom prst="rect">
              <a:avLst/>
            </a:prstGeom>
            <a:noFill/>
          </p:spPr>
          <p:txBody>
            <a:bodyPr wrap="square" rtlCol="0">
              <a:spAutoFit/>
            </a:bodyPr>
            <a:lstStyle/>
            <a:p>
              <a:r>
                <a:rPr lang="en-US" sz="1200" dirty="0">
                  <a:solidFill>
                    <a:schemeClr val="bg1"/>
                  </a:solidFill>
                </a:rPr>
                <a:t>-</a:t>
              </a:r>
            </a:p>
            <a:p>
              <a:endParaRPr lang="en-US" sz="1200" dirty="0">
                <a:solidFill>
                  <a:schemeClr val="bg1"/>
                </a:solidFill>
              </a:endParaRPr>
            </a:p>
            <a:p>
              <a:r>
                <a:rPr lang="en-US" sz="1200" dirty="0">
                  <a:solidFill>
                    <a:schemeClr val="bg1"/>
                  </a:solidFill>
                </a:rPr>
                <a:t>-</a:t>
              </a:r>
            </a:p>
          </p:txBody>
        </p:sp>
        <p:sp>
          <p:nvSpPr>
            <p:cNvPr id="25" name="TextBox 24">
              <a:extLst>
                <a:ext uri="{FF2B5EF4-FFF2-40B4-BE49-F238E27FC236}">
                  <a16:creationId xmlns:a16="http://schemas.microsoft.com/office/drawing/2014/main" id="{9BA14347-776C-764A-89F3-EFC453E55C9D}"/>
                </a:ext>
              </a:extLst>
            </p:cNvPr>
            <p:cNvSpPr txBox="1"/>
            <p:nvPr/>
          </p:nvSpPr>
          <p:spPr>
            <a:xfrm>
              <a:off x="4497789" y="5466853"/>
              <a:ext cx="822994" cy="646331"/>
            </a:xfrm>
            <a:prstGeom prst="rect">
              <a:avLst/>
            </a:prstGeom>
            <a:noFill/>
          </p:spPr>
          <p:txBody>
            <a:bodyPr wrap="square" rtlCol="0">
              <a:spAutoFit/>
            </a:bodyPr>
            <a:lstStyle/>
            <a:p>
              <a:r>
                <a:rPr lang="en-US" sz="1200" dirty="0">
                  <a:solidFill>
                    <a:schemeClr val="bg1"/>
                  </a:solidFill>
                </a:rPr>
                <a:t>97</a:t>
              </a:r>
            </a:p>
            <a:p>
              <a:endParaRPr lang="en-US" sz="1200" dirty="0">
                <a:solidFill>
                  <a:schemeClr val="bg1"/>
                </a:solidFill>
              </a:endParaRPr>
            </a:p>
            <a:p>
              <a:r>
                <a:rPr lang="en-US" sz="1200" dirty="0">
                  <a:solidFill>
                    <a:schemeClr val="bg1"/>
                  </a:solidFill>
                </a:rPr>
                <a:t>311</a:t>
              </a:r>
            </a:p>
          </p:txBody>
        </p:sp>
        <p:sp>
          <p:nvSpPr>
            <p:cNvPr id="28" name="TextBox 27">
              <a:extLst>
                <a:ext uri="{FF2B5EF4-FFF2-40B4-BE49-F238E27FC236}">
                  <a16:creationId xmlns:a16="http://schemas.microsoft.com/office/drawing/2014/main" id="{324DFF87-FA57-DA44-93BF-D9AC1F1623A7}"/>
                </a:ext>
              </a:extLst>
            </p:cNvPr>
            <p:cNvSpPr txBox="1"/>
            <p:nvPr/>
          </p:nvSpPr>
          <p:spPr>
            <a:xfrm>
              <a:off x="3610686" y="5222371"/>
              <a:ext cx="875729" cy="276999"/>
            </a:xfrm>
            <a:prstGeom prst="rect">
              <a:avLst/>
            </a:prstGeom>
            <a:noFill/>
          </p:spPr>
          <p:txBody>
            <a:bodyPr wrap="square" rtlCol="0">
              <a:spAutoFit/>
            </a:bodyPr>
            <a:lstStyle/>
            <a:p>
              <a:r>
                <a:rPr lang="en-US" sz="1200" b="1" dirty="0">
                  <a:solidFill>
                    <a:schemeClr val="bg1"/>
                  </a:solidFill>
                </a:rPr>
                <a:t>Locker</a:t>
              </a:r>
            </a:p>
          </p:txBody>
        </p:sp>
        <p:sp>
          <p:nvSpPr>
            <p:cNvPr id="30" name="TextBox 29">
              <a:extLst>
                <a:ext uri="{FF2B5EF4-FFF2-40B4-BE49-F238E27FC236}">
                  <a16:creationId xmlns:a16="http://schemas.microsoft.com/office/drawing/2014/main" id="{FB590014-5E38-C641-BD0A-58A682397530}"/>
                </a:ext>
              </a:extLst>
            </p:cNvPr>
            <p:cNvSpPr txBox="1"/>
            <p:nvPr/>
          </p:nvSpPr>
          <p:spPr>
            <a:xfrm>
              <a:off x="4471663" y="5222371"/>
              <a:ext cx="875729" cy="276999"/>
            </a:xfrm>
            <a:prstGeom prst="rect">
              <a:avLst/>
            </a:prstGeom>
            <a:noFill/>
          </p:spPr>
          <p:txBody>
            <a:bodyPr wrap="square" rtlCol="0">
              <a:spAutoFit/>
            </a:bodyPr>
            <a:lstStyle/>
            <a:p>
              <a:r>
                <a:rPr lang="en-US" sz="1200" b="1" dirty="0">
                  <a:solidFill>
                    <a:schemeClr val="bg1"/>
                  </a:solidFill>
                </a:rPr>
                <a:t>Counter</a:t>
              </a:r>
            </a:p>
          </p:txBody>
        </p:sp>
      </p:grpSp>
      <p:sp>
        <p:nvSpPr>
          <p:cNvPr id="4" name="TextBox 3">
            <a:extLst>
              <a:ext uri="{FF2B5EF4-FFF2-40B4-BE49-F238E27FC236}">
                <a16:creationId xmlns:a16="http://schemas.microsoft.com/office/drawing/2014/main" id="{673D1B2A-6652-C444-8D9D-5C6AB5C49C1F}"/>
              </a:ext>
            </a:extLst>
          </p:cNvPr>
          <p:cNvSpPr txBox="1"/>
          <p:nvPr/>
        </p:nvSpPr>
        <p:spPr>
          <a:xfrm>
            <a:off x="9517657" y="704262"/>
            <a:ext cx="3020497" cy="369332"/>
          </a:xfrm>
          <a:prstGeom prst="rect">
            <a:avLst/>
          </a:prstGeom>
          <a:noFill/>
        </p:spPr>
        <p:txBody>
          <a:bodyPr wrap="square" rtlCol="0">
            <a:spAutoFit/>
          </a:bodyPr>
          <a:lstStyle/>
          <a:p>
            <a:r>
              <a:rPr lang="en-US" dirty="0">
                <a:solidFill>
                  <a:schemeClr val="tx2"/>
                </a:solidFill>
                <a:effectLst>
                  <a:reflection blurRad="6350" stA="60000" endA="900" endPos="60000" dist="29997" dir="5400000" sy="-100000" algn="bl" rotWithShape="0"/>
                </a:effectLst>
              </a:rPr>
              <a:t>APAC</a:t>
            </a:r>
          </a:p>
        </p:txBody>
      </p:sp>
      <p:sp>
        <p:nvSpPr>
          <p:cNvPr id="31" name="TextBox 30">
            <a:extLst>
              <a:ext uri="{FF2B5EF4-FFF2-40B4-BE49-F238E27FC236}">
                <a16:creationId xmlns:a16="http://schemas.microsoft.com/office/drawing/2014/main" id="{5C607D31-4445-C64F-B890-65D023BBC79A}"/>
              </a:ext>
            </a:extLst>
          </p:cNvPr>
          <p:cNvSpPr txBox="1"/>
          <p:nvPr/>
        </p:nvSpPr>
        <p:spPr>
          <a:xfrm>
            <a:off x="3485733" y="1064933"/>
            <a:ext cx="3020497" cy="369332"/>
          </a:xfrm>
          <a:prstGeom prst="rect">
            <a:avLst/>
          </a:prstGeom>
          <a:noFill/>
          <a:effectLst/>
        </p:spPr>
        <p:txBody>
          <a:bodyPr wrap="square" rtlCol="0">
            <a:spAutoFit/>
          </a:bodyPr>
          <a:lstStyle/>
          <a:p>
            <a:r>
              <a:rPr lang="en-US" dirty="0">
                <a:solidFill>
                  <a:schemeClr val="tx2"/>
                </a:solidFill>
                <a:effectLst>
                  <a:reflection blurRad="6350" stA="60000" endA="900" endPos="60000" dist="29997" dir="5400000" sy="-100000" algn="bl" rotWithShape="0"/>
                </a:effectLst>
              </a:rPr>
              <a:t>MENA</a:t>
            </a:r>
          </a:p>
        </p:txBody>
      </p:sp>
      <p:pic>
        <p:nvPicPr>
          <p:cNvPr id="2" name="Picture 1">
            <a:extLst>
              <a:ext uri="{FF2B5EF4-FFF2-40B4-BE49-F238E27FC236}">
                <a16:creationId xmlns:a16="http://schemas.microsoft.com/office/drawing/2014/main" id="{99E716A9-A496-2F47-ACEB-90629463D918}"/>
              </a:ext>
            </a:extLst>
          </p:cNvPr>
          <p:cNvPicPr>
            <a:picLocks noChangeAspect="1"/>
          </p:cNvPicPr>
          <p:nvPr/>
        </p:nvPicPr>
        <p:blipFill>
          <a:blip r:embed="rId6"/>
          <a:stretch>
            <a:fillRect/>
          </a:stretch>
        </p:blipFill>
        <p:spPr>
          <a:xfrm>
            <a:off x="3592025" y="1370897"/>
            <a:ext cx="3149600" cy="2794000"/>
          </a:xfrm>
          <a:prstGeom prst="rect">
            <a:avLst/>
          </a:prstGeom>
        </p:spPr>
      </p:pic>
      <p:pic>
        <p:nvPicPr>
          <p:cNvPr id="27" name="Picture 26">
            <a:extLst>
              <a:ext uri="{FF2B5EF4-FFF2-40B4-BE49-F238E27FC236}">
                <a16:creationId xmlns:a16="http://schemas.microsoft.com/office/drawing/2014/main" id="{41629808-4CEC-EC40-BBDB-522258826B3D}"/>
              </a:ext>
            </a:extLst>
          </p:cNvPr>
          <p:cNvPicPr>
            <a:picLocks noChangeAspect="1"/>
          </p:cNvPicPr>
          <p:nvPr/>
        </p:nvPicPr>
        <p:blipFill rotWithShape="1">
          <a:blip r:embed="rId7"/>
          <a:srcRect l="32112" r="27074"/>
          <a:stretch/>
        </p:blipFill>
        <p:spPr>
          <a:xfrm>
            <a:off x="9580925" y="992935"/>
            <a:ext cx="2298826" cy="2677320"/>
          </a:xfrm>
          <a:prstGeom prst="rect">
            <a:avLst/>
          </a:prstGeom>
          <a:effectLst>
            <a:outerShdw blurRad="93018" dist="38100" dir="5400000" algn="t" rotWithShape="0">
              <a:prstClr val="black">
                <a:alpha val="40000"/>
              </a:prstClr>
            </a:outerShdw>
          </a:effectLst>
        </p:spPr>
      </p:pic>
    </p:spTree>
    <p:extLst>
      <p:ext uri="{BB962C8B-B14F-4D97-AF65-F5344CB8AC3E}">
        <p14:creationId xmlns:p14="http://schemas.microsoft.com/office/powerpoint/2010/main" val="369062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CAE463-980C-4041-BCA5-6B32F8B889F0}"/>
              </a:ext>
            </a:extLst>
          </p:cNvPr>
          <p:cNvSpPr>
            <a:spLocks noGrp="1"/>
          </p:cNvSpPr>
          <p:nvPr>
            <p:ph type="ftr" sz="quarter" idx="11"/>
          </p:nvPr>
        </p:nvSpPr>
        <p:spPr/>
        <p:txBody>
          <a:bodyPr/>
          <a:lstStyle/>
          <a:p>
            <a:r>
              <a:rPr lang="en-US"/>
              <a:t>AMAZON CONFIDENTIAL</a:t>
            </a:r>
            <a:endParaRPr lang="en-US" dirty="0"/>
          </a:p>
        </p:txBody>
      </p:sp>
      <p:sp>
        <p:nvSpPr>
          <p:cNvPr id="3" name="Slide Number Placeholder 2">
            <a:extLst>
              <a:ext uri="{FF2B5EF4-FFF2-40B4-BE49-F238E27FC236}">
                <a16:creationId xmlns:a16="http://schemas.microsoft.com/office/drawing/2014/main" id="{B704177B-60D5-224C-B97B-CCABEA9C22ED}"/>
              </a:ext>
            </a:extLst>
          </p:cNvPr>
          <p:cNvSpPr>
            <a:spLocks noGrp="1"/>
          </p:cNvSpPr>
          <p:nvPr>
            <p:ph type="sldNum" sz="quarter" idx="12"/>
          </p:nvPr>
        </p:nvSpPr>
        <p:spPr/>
        <p:txBody>
          <a:bodyPr/>
          <a:lstStyle/>
          <a:p>
            <a:fld id="{B8B63564-5B79-3941-B051-F803BA2D811F}" type="slidenum">
              <a:rPr lang="en-US" smtClean="0"/>
              <a:t>6</a:t>
            </a:fld>
            <a:endParaRPr lang="en-US"/>
          </a:p>
        </p:txBody>
      </p:sp>
      <p:pic>
        <p:nvPicPr>
          <p:cNvPr id="4" name="Picture 3">
            <a:extLst>
              <a:ext uri="{FF2B5EF4-FFF2-40B4-BE49-F238E27FC236}">
                <a16:creationId xmlns:a16="http://schemas.microsoft.com/office/drawing/2014/main" id="{4504BD83-B75F-5142-9CC5-F1EDFC6458EA}"/>
              </a:ext>
            </a:extLst>
          </p:cNvPr>
          <p:cNvPicPr>
            <a:picLocks noChangeAspect="1"/>
          </p:cNvPicPr>
          <p:nvPr/>
        </p:nvPicPr>
        <p:blipFill>
          <a:blip r:embed="rId2"/>
          <a:stretch>
            <a:fillRect/>
          </a:stretch>
        </p:blipFill>
        <p:spPr>
          <a:xfrm>
            <a:off x="6472823" y="3242151"/>
            <a:ext cx="5446985" cy="3529584"/>
          </a:xfrm>
          <a:prstGeom prst="rect">
            <a:avLst/>
          </a:prstGeom>
          <a:ln w="19050">
            <a:noFill/>
          </a:ln>
        </p:spPr>
      </p:pic>
      <p:pic>
        <p:nvPicPr>
          <p:cNvPr id="5" name="Picture 4">
            <a:extLst>
              <a:ext uri="{FF2B5EF4-FFF2-40B4-BE49-F238E27FC236}">
                <a16:creationId xmlns:a16="http://schemas.microsoft.com/office/drawing/2014/main" id="{2AADBBD8-4342-9741-A145-434DA638EB5B}"/>
              </a:ext>
            </a:extLst>
          </p:cNvPr>
          <p:cNvPicPr>
            <a:picLocks noChangeAspect="1"/>
          </p:cNvPicPr>
          <p:nvPr/>
        </p:nvPicPr>
        <p:blipFill>
          <a:blip r:embed="rId3"/>
          <a:stretch>
            <a:fillRect/>
          </a:stretch>
        </p:blipFill>
        <p:spPr>
          <a:xfrm>
            <a:off x="161027" y="3238718"/>
            <a:ext cx="6012611" cy="3533017"/>
          </a:xfrm>
          <a:prstGeom prst="rect">
            <a:avLst/>
          </a:prstGeom>
          <a:ln w="19050">
            <a:noFill/>
          </a:ln>
        </p:spPr>
      </p:pic>
      <p:sp>
        <p:nvSpPr>
          <p:cNvPr id="6" name="TextBox 5">
            <a:extLst>
              <a:ext uri="{FF2B5EF4-FFF2-40B4-BE49-F238E27FC236}">
                <a16:creationId xmlns:a16="http://schemas.microsoft.com/office/drawing/2014/main" id="{BE19859B-8866-1143-AD2F-22B28E88CBD6}"/>
              </a:ext>
            </a:extLst>
          </p:cNvPr>
          <p:cNvSpPr txBox="1"/>
          <p:nvPr/>
        </p:nvSpPr>
        <p:spPr>
          <a:xfrm>
            <a:off x="161027" y="3201441"/>
            <a:ext cx="2311879" cy="369332"/>
          </a:xfrm>
          <a:prstGeom prst="rect">
            <a:avLst/>
          </a:prstGeom>
          <a:solidFill>
            <a:schemeClr val="bg1"/>
          </a:solidFill>
          <a:ln w="28575">
            <a:noFill/>
          </a:ln>
        </p:spPr>
        <p:txBody>
          <a:bodyPr wrap="square" rtlCol="0">
            <a:spAutoFit/>
          </a:bodyPr>
          <a:lstStyle/>
          <a:p>
            <a:pPr algn="ctr"/>
            <a:r>
              <a:rPr lang="en-US" dirty="0">
                <a:solidFill>
                  <a:schemeClr val="accent1"/>
                </a:solidFill>
              </a:rPr>
              <a:t>Steel</a:t>
            </a:r>
            <a:r>
              <a:rPr lang="en-US" dirty="0"/>
              <a:t> &amp; </a:t>
            </a:r>
            <a:r>
              <a:rPr lang="en-US" dirty="0">
                <a:solidFill>
                  <a:schemeClr val="accent6"/>
                </a:solidFill>
              </a:rPr>
              <a:t>Lithium</a:t>
            </a:r>
            <a:r>
              <a:rPr lang="en-US" dirty="0"/>
              <a:t> Prices</a:t>
            </a:r>
          </a:p>
        </p:txBody>
      </p:sp>
      <p:sp>
        <p:nvSpPr>
          <p:cNvPr id="7" name="TextBox 6">
            <a:extLst>
              <a:ext uri="{FF2B5EF4-FFF2-40B4-BE49-F238E27FC236}">
                <a16:creationId xmlns:a16="http://schemas.microsoft.com/office/drawing/2014/main" id="{8BBAF910-E364-8C4F-ACB8-5D0A4C1419F9}"/>
              </a:ext>
            </a:extLst>
          </p:cNvPr>
          <p:cNvSpPr txBox="1"/>
          <p:nvPr/>
        </p:nvSpPr>
        <p:spPr>
          <a:xfrm>
            <a:off x="7129233" y="3198131"/>
            <a:ext cx="1489493" cy="369332"/>
          </a:xfrm>
          <a:prstGeom prst="rect">
            <a:avLst/>
          </a:prstGeom>
          <a:solidFill>
            <a:schemeClr val="bg1"/>
          </a:solidFill>
          <a:ln w="28575">
            <a:noFill/>
          </a:ln>
        </p:spPr>
        <p:txBody>
          <a:bodyPr wrap="square" rtlCol="0">
            <a:spAutoFit/>
          </a:bodyPr>
          <a:lstStyle/>
          <a:p>
            <a:pPr algn="ctr"/>
            <a:r>
              <a:rPr lang="en-US" dirty="0">
                <a:solidFill>
                  <a:schemeClr val="accent1"/>
                </a:solidFill>
              </a:rPr>
              <a:t>Freight</a:t>
            </a:r>
            <a:r>
              <a:rPr lang="en-US" dirty="0"/>
              <a:t> Prices</a:t>
            </a:r>
          </a:p>
        </p:txBody>
      </p:sp>
      <p:sp>
        <p:nvSpPr>
          <p:cNvPr id="8" name="TextBox 7">
            <a:extLst>
              <a:ext uri="{FF2B5EF4-FFF2-40B4-BE49-F238E27FC236}">
                <a16:creationId xmlns:a16="http://schemas.microsoft.com/office/drawing/2014/main" id="{C8D77319-BF1C-B64C-BB02-44F7C98EE314}"/>
              </a:ext>
            </a:extLst>
          </p:cNvPr>
          <p:cNvSpPr txBox="1"/>
          <p:nvPr/>
        </p:nvSpPr>
        <p:spPr>
          <a:xfrm>
            <a:off x="7223184" y="1011845"/>
            <a:ext cx="4968816"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Dedicated PAS for Long-Lead Time Components</a:t>
            </a:r>
          </a:p>
          <a:p>
            <a:pPr marL="285750" indent="-285750">
              <a:buFont typeface="Arial" panose="020B0604020202020204" pitchFamily="34" charset="0"/>
              <a:buChar char="•"/>
            </a:pPr>
            <a:r>
              <a:rPr lang="en-US" dirty="0">
                <a:latin typeface="+mj-lt"/>
              </a:rPr>
              <a:t>Creative Logistics Solutions</a:t>
            </a:r>
          </a:p>
          <a:p>
            <a:pPr marL="285750" indent="-285750">
              <a:buFont typeface="Arial" panose="020B0604020202020204" pitchFamily="34" charset="0"/>
              <a:buChar char="•"/>
            </a:pPr>
            <a:r>
              <a:rPr lang="en-US" dirty="0">
                <a:latin typeface="+mj-lt"/>
              </a:rPr>
              <a:t>Final Assembly at Local Warehouses</a:t>
            </a:r>
          </a:p>
          <a:p>
            <a:pPr marL="285750" indent="-285750">
              <a:buFont typeface="Arial" panose="020B0604020202020204" pitchFamily="34" charset="0"/>
              <a:buChar char="•"/>
            </a:pPr>
            <a:r>
              <a:rPr lang="en-US" dirty="0">
                <a:latin typeface="+mj-lt"/>
              </a:rPr>
              <a:t>Open Market Component Purchases</a:t>
            </a:r>
          </a:p>
          <a:p>
            <a:pPr marL="285750" indent="-285750">
              <a:buFont typeface="Arial" panose="020B0604020202020204" pitchFamily="34" charset="0"/>
              <a:buChar char="•"/>
            </a:pPr>
            <a:r>
              <a:rPr lang="en-US" dirty="0">
                <a:latin typeface="+mj-lt"/>
              </a:rPr>
              <a:t>Tier II and Tier III Vendor Management</a:t>
            </a:r>
          </a:p>
          <a:p>
            <a:pPr marL="285750" indent="-285750">
              <a:buFont typeface="Arial" panose="020B0604020202020204" pitchFamily="34" charset="0"/>
              <a:buChar char="•"/>
            </a:pPr>
            <a:r>
              <a:rPr lang="en-US" dirty="0">
                <a:latin typeface="+mj-lt"/>
              </a:rPr>
              <a:t>Dedicated Headcount in China</a:t>
            </a:r>
          </a:p>
        </p:txBody>
      </p:sp>
      <p:pic>
        <p:nvPicPr>
          <p:cNvPr id="9" name="Picture 2" descr="Behold the Insane Traffic Jam at the Port of Los Angeles">
            <a:extLst>
              <a:ext uri="{FF2B5EF4-FFF2-40B4-BE49-F238E27FC236}">
                <a16:creationId xmlns:a16="http://schemas.microsoft.com/office/drawing/2014/main" id="{1FD6AE8A-86E1-8845-8222-C0B7CC594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27" y="984602"/>
            <a:ext cx="3200400" cy="2063234"/>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 name="Picture 4" descr="Egypt&amp;amp;#39;s Suez Canal blocked by huge container ship - BBC News">
            <a:extLst>
              <a:ext uri="{FF2B5EF4-FFF2-40B4-BE49-F238E27FC236}">
                <a16:creationId xmlns:a16="http://schemas.microsoft.com/office/drawing/2014/main" id="{DDC41794-F7C9-E240-B3D4-92017D330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378" y="981292"/>
            <a:ext cx="3673855" cy="2066544"/>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BC9343C-B392-3C4E-8BBA-FC4D79304744}"/>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Global Supply Chain</a:t>
            </a:r>
          </a:p>
          <a:p>
            <a:r>
              <a:rPr lang="en-US" dirty="0">
                <a:solidFill>
                  <a:schemeClr val="bg2">
                    <a:lumMod val="50000"/>
                  </a:schemeClr>
                </a:solidFill>
                <a:latin typeface="+mj-lt"/>
              </a:rPr>
              <a:t>How Did We Do It? </a:t>
            </a:r>
          </a:p>
        </p:txBody>
      </p:sp>
    </p:spTree>
    <p:extLst>
      <p:ext uri="{BB962C8B-B14F-4D97-AF65-F5344CB8AC3E}">
        <p14:creationId xmlns:p14="http://schemas.microsoft.com/office/powerpoint/2010/main" val="189828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15A44D8-008D-7A41-B1D8-4785069A637E}"/>
              </a:ext>
            </a:extLst>
          </p:cNvPr>
          <p:cNvPicPr>
            <a:picLocks noChangeAspect="1"/>
          </p:cNvPicPr>
          <p:nvPr/>
        </p:nvPicPr>
        <p:blipFill>
          <a:blip r:embed="rId2"/>
          <a:stretch>
            <a:fillRect/>
          </a:stretch>
        </p:blipFill>
        <p:spPr>
          <a:xfrm>
            <a:off x="236957" y="176464"/>
            <a:ext cx="3466781" cy="4527513"/>
          </a:xfrm>
          <a:prstGeom prst="rect">
            <a:avLst/>
          </a:prstGeom>
          <a:ln w="19050">
            <a:noFill/>
          </a:ln>
          <a:effectLst>
            <a:outerShdw blurRad="50800" dist="38100" dir="2700000" algn="tl" rotWithShape="0">
              <a:prstClr val="black">
                <a:alpha val="40000"/>
              </a:prstClr>
            </a:outerShdw>
          </a:effectLst>
        </p:spPr>
      </p:pic>
      <p:sp>
        <p:nvSpPr>
          <p:cNvPr id="2" name="Footer Placeholder 1">
            <a:extLst>
              <a:ext uri="{FF2B5EF4-FFF2-40B4-BE49-F238E27FC236}">
                <a16:creationId xmlns:a16="http://schemas.microsoft.com/office/drawing/2014/main" id="{1142FE98-6142-CC46-B474-7AE5DAD89110}"/>
              </a:ext>
            </a:extLst>
          </p:cNvPr>
          <p:cNvSpPr>
            <a:spLocks noGrp="1"/>
          </p:cNvSpPr>
          <p:nvPr>
            <p:ph type="ftr" sz="quarter" idx="11"/>
          </p:nvPr>
        </p:nvSpPr>
        <p:spPr/>
        <p:txBody>
          <a:bodyPr/>
          <a:lstStyle/>
          <a:p>
            <a:r>
              <a:rPr lang="en-US"/>
              <a:t>AMAZON CONFIDENTIAL</a:t>
            </a:r>
            <a:endParaRPr lang="en-US" dirty="0"/>
          </a:p>
        </p:txBody>
      </p:sp>
      <p:sp>
        <p:nvSpPr>
          <p:cNvPr id="3" name="Slide Number Placeholder 2">
            <a:extLst>
              <a:ext uri="{FF2B5EF4-FFF2-40B4-BE49-F238E27FC236}">
                <a16:creationId xmlns:a16="http://schemas.microsoft.com/office/drawing/2014/main" id="{61DACDA0-5CE1-CB42-A03A-B71B079EC274}"/>
              </a:ext>
            </a:extLst>
          </p:cNvPr>
          <p:cNvSpPr>
            <a:spLocks noGrp="1"/>
          </p:cNvSpPr>
          <p:nvPr>
            <p:ph type="sldNum" sz="quarter" idx="12"/>
          </p:nvPr>
        </p:nvSpPr>
        <p:spPr/>
        <p:txBody>
          <a:bodyPr/>
          <a:lstStyle/>
          <a:p>
            <a:fld id="{B8B63564-5B79-3941-B051-F803BA2D811F}" type="slidenum">
              <a:rPr lang="en-US" smtClean="0"/>
              <a:t>7</a:t>
            </a:fld>
            <a:endParaRPr lang="en-US"/>
          </a:p>
        </p:txBody>
      </p:sp>
      <p:pic>
        <p:nvPicPr>
          <p:cNvPr id="14" name="Picture 13">
            <a:extLst>
              <a:ext uri="{FF2B5EF4-FFF2-40B4-BE49-F238E27FC236}">
                <a16:creationId xmlns:a16="http://schemas.microsoft.com/office/drawing/2014/main" id="{04F57077-ED21-7B46-BB95-FD2BAE60662F}"/>
              </a:ext>
            </a:extLst>
          </p:cNvPr>
          <p:cNvPicPr>
            <a:picLocks noChangeAspect="1"/>
          </p:cNvPicPr>
          <p:nvPr/>
        </p:nvPicPr>
        <p:blipFill>
          <a:blip r:embed="rId3"/>
          <a:stretch>
            <a:fillRect/>
          </a:stretch>
        </p:blipFill>
        <p:spPr>
          <a:xfrm>
            <a:off x="6754689" y="402484"/>
            <a:ext cx="5261639" cy="2746158"/>
          </a:xfrm>
          <a:prstGeom prst="rect">
            <a:avLst/>
          </a:prstGeom>
          <a:ln w="19050">
            <a:noFill/>
          </a:ln>
        </p:spPr>
      </p:pic>
      <p:pic>
        <p:nvPicPr>
          <p:cNvPr id="11" name="Picture 10">
            <a:extLst>
              <a:ext uri="{FF2B5EF4-FFF2-40B4-BE49-F238E27FC236}">
                <a16:creationId xmlns:a16="http://schemas.microsoft.com/office/drawing/2014/main" id="{17455D63-9EF5-B542-B3C7-E7D8DF4764A2}"/>
              </a:ext>
            </a:extLst>
          </p:cNvPr>
          <p:cNvPicPr>
            <a:picLocks noChangeAspect="1"/>
          </p:cNvPicPr>
          <p:nvPr/>
        </p:nvPicPr>
        <p:blipFill rotWithShape="1">
          <a:blip r:embed="rId4"/>
          <a:srcRect l="1120"/>
          <a:stretch/>
        </p:blipFill>
        <p:spPr>
          <a:xfrm>
            <a:off x="4883472" y="3482585"/>
            <a:ext cx="7135455" cy="3224577"/>
          </a:xfrm>
          <a:prstGeom prst="rect">
            <a:avLst/>
          </a:prstGeom>
          <a:ln w="19050">
            <a:noFill/>
          </a:ln>
        </p:spPr>
      </p:pic>
      <p:pic>
        <p:nvPicPr>
          <p:cNvPr id="12" name="Picture 11">
            <a:extLst>
              <a:ext uri="{FF2B5EF4-FFF2-40B4-BE49-F238E27FC236}">
                <a16:creationId xmlns:a16="http://schemas.microsoft.com/office/drawing/2014/main" id="{F2C9F283-C2FD-4C4F-80AF-551579B4E697}"/>
              </a:ext>
            </a:extLst>
          </p:cNvPr>
          <p:cNvPicPr>
            <a:picLocks noChangeAspect="1"/>
          </p:cNvPicPr>
          <p:nvPr/>
        </p:nvPicPr>
        <p:blipFill>
          <a:blip r:embed="rId5"/>
          <a:stretch>
            <a:fillRect/>
          </a:stretch>
        </p:blipFill>
        <p:spPr>
          <a:xfrm>
            <a:off x="236957" y="4330008"/>
            <a:ext cx="4781610" cy="2390806"/>
          </a:xfrm>
          <a:prstGeom prst="rect">
            <a:avLst/>
          </a:prstGeom>
          <a:ln w="19050">
            <a:noFill/>
          </a:ln>
          <a:effectLst>
            <a:outerShdw blurRad="50800" dist="38100" dir="18900000" algn="bl" rotWithShape="0">
              <a:prstClr val="black">
                <a:alpha val="40000"/>
              </a:prstClr>
            </a:outerShdw>
          </a:effectLst>
        </p:spPr>
      </p:pic>
      <p:pic>
        <p:nvPicPr>
          <p:cNvPr id="15" name="Picture 2" descr="Planes, Trains, Cars, and Boats">
            <a:extLst>
              <a:ext uri="{FF2B5EF4-FFF2-40B4-BE49-F238E27FC236}">
                <a16:creationId xmlns:a16="http://schemas.microsoft.com/office/drawing/2014/main" id="{C29F9DE3-444D-4F4E-994A-2DAA5C036F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9160" y="3083647"/>
            <a:ext cx="2216223" cy="1478675"/>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58F3626-A15D-0940-B3F9-30B652F0FD3C}"/>
              </a:ext>
            </a:extLst>
          </p:cNvPr>
          <p:cNvPicPr>
            <a:picLocks noChangeAspect="1"/>
          </p:cNvPicPr>
          <p:nvPr/>
        </p:nvPicPr>
        <p:blipFill rotWithShape="1">
          <a:blip r:embed="rId7"/>
          <a:srcRect l="1" r="735"/>
          <a:stretch/>
        </p:blipFill>
        <p:spPr>
          <a:xfrm>
            <a:off x="4887961" y="494981"/>
            <a:ext cx="7135455" cy="3410711"/>
          </a:xfrm>
          <a:prstGeom prst="rect">
            <a:avLst/>
          </a:prstGeom>
          <a:effectLst>
            <a:outerShdw blurRad="50800" dist="38100" dir="5400000" algn="t" rotWithShape="0">
              <a:prstClr val="black">
                <a:alpha val="40000"/>
              </a:prstClr>
            </a:outerShdw>
          </a:effectLst>
        </p:spPr>
      </p:pic>
      <p:sp>
        <p:nvSpPr>
          <p:cNvPr id="4" name="TextBox 3">
            <a:extLst>
              <a:ext uri="{FF2B5EF4-FFF2-40B4-BE49-F238E27FC236}">
                <a16:creationId xmlns:a16="http://schemas.microsoft.com/office/drawing/2014/main" id="{79E3C523-4434-7B47-A8CB-D65E03679553}"/>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Global Supply Chain</a:t>
            </a:r>
          </a:p>
          <a:p>
            <a:r>
              <a:rPr lang="en-US" dirty="0">
                <a:solidFill>
                  <a:schemeClr val="bg2">
                    <a:lumMod val="50000"/>
                  </a:schemeClr>
                </a:solidFill>
                <a:latin typeface="+mj-lt"/>
              </a:rPr>
              <a:t>Over 40k Odin Lockers Have Shipped to 11 Countries</a:t>
            </a:r>
          </a:p>
        </p:txBody>
      </p:sp>
      <p:sp>
        <p:nvSpPr>
          <p:cNvPr id="18" name="Rectangle 17">
            <a:extLst>
              <a:ext uri="{FF2B5EF4-FFF2-40B4-BE49-F238E27FC236}">
                <a16:creationId xmlns:a16="http://schemas.microsoft.com/office/drawing/2014/main" id="{5E470737-ABBB-AC45-9661-3F9BE114567E}"/>
              </a:ext>
            </a:extLst>
          </p:cNvPr>
          <p:cNvSpPr/>
          <p:nvPr/>
        </p:nvSpPr>
        <p:spPr>
          <a:xfrm>
            <a:off x="3703738" y="646331"/>
            <a:ext cx="1248508" cy="3683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55C2B19-63DF-334B-BCED-19A4BCB3CF0A}"/>
              </a:ext>
            </a:extLst>
          </p:cNvPr>
          <p:cNvGrpSpPr/>
          <p:nvPr/>
        </p:nvGrpSpPr>
        <p:grpSpPr>
          <a:xfrm>
            <a:off x="3901344" y="1023159"/>
            <a:ext cx="819468" cy="2932880"/>
            <a:chOff x="3940695" y="752603"/>
            <a:chExt cx="819468" cy="2932880"/>
          </a:xfrm>
        </p:grpSpPr>
        <p:pic>
          <p:nvPicPr>
            <p:cNvPr id="5" name="Picture 4">
              <a:extLst>
                <a:ext uri="{FF2B5EF4-FFF2-40B4-BE49-F238E27FC236}">
                  <a16:creationId xmlns:a16="http://schemas.microsoft.com/office/drawing/2014/main" id="{B61A043B-CD12-BE48-ACEA-4B37161BC5DF}"/>
                </a:ext>
              </a:extLst>
            </p:cNvPr>
            <p:cNvPicPr>
              <a:picLocks noChangeAspect="1"/>
            </p:cNvPicPr>
            <p:nvPr/>
          </p:nvPicPr>
          <p:blipFill>
            <a:blip r:embed="rId8"/>
            <a:stretch>
              <a:fillRect/>
            </a:stretch>
          </p:blipFill>
          <p:spPr>
            <a:xfrm>
              <a:off x="3958943" y="752603"/>
              <a:ext cx="788459" cy="741151"/>
            </a:xfrm>
            <a:prstGeom prst="rect">
              <a:avLst/>
            </a:prstGeom>
          </p:spPr>
        </p:pic>
        <p:pic>
          <p:nvPicPr>
            <p:cNvPr id="7" name="Picture 6">
              <a:extLst>
                <a:ext uri="{FF2B5EF4-FFF2-40B4-BE49-F238E27FC236}">
                  <a16:creationId xmlns:a16="http://schemas.microsoft.com/office/drawing/2014/main" id="{76829632-1421-E44F-A8E9-1E81DA8797C3}"/>
                </a:ext>
              </a:extLst>
            </p:cNvPr>
            <p:cNvPicPr>
              <a:picLocks noChangeAspect="1"/>
            </p:cNvPicPr>
            <p:nvPr/>
          </p:nvPicPr>
          <p:blipFill>
            <a:blip r:embed="rId9"/>
            <a:stretch>
              <a:fillRect/>
            </a:stretch>
          </p:blipFill>
          <p:spPr>
            <a:xfrm>
              <a:off x="3940695" y="1439360"/>
              <a:ext cx="788459" cy="741151"/>
            </a:xfrm>
            <a:prstGeom prst="rect">
              <a:avLst/>
            </a:prstGeom>
          </p:spPr>
        </p:pic>
        <p:pic>
          <p:nvPicPr>
            <p:cNvPr id="8" name="Picture 7">
              <a:extLst>
                <a:ext uri="{FF2B5EF4-FFF2-40B4-BE49-F238E27FC236}">
                  <a16:creationId xmlns:a16="http://schemas.microsoft.com/office/drawing/2014/main" id="{6CA95995-84A1-A34B-8DE3-ED0B66E1CEC6}"/>
                </a:ext>
              </a:extLst>
            </p:cNvPr>
            <p:cNvPicPr>
              <a:picLocks noChangeAspect="1"/>
            </p:cNvPicPr>
            <p:nvPr/>
          </p:nvPicPr>
          <p:blipFill>
            <a:blip r:embed="rId10"/>
            <a:stretch>
              <a:fillRect/>
            </a:stretch>
          </p:blipFill>
          <p:spPr>
            <a:xfrm>
              <a:off x="3971704" y="2180511"/>
              <a:ext cx="788459" cy="741151"/>
            </a:xfrm>
            <a:prstGeom prst="rect">
              <a:avLst/>
            </a:prstGeom>
          </p:spPr>
        </p:pic>
        <p:pic>
          <p:nvPicPr>
            <p:cNvPr id="6" name="Picture 5">
              <a:extLst>
                <a:ext uri="{FF2B5EF4-FFF2-40B4-BE49-F238E27FC236}">
                  <a16:creationId xmlns:a16="http://schemas.microsoft.com/office/drawing/2014/main" id="{87D1448A-A491-274C-8C54-8310BC3E0E8B}"/>
                </a:ext>
              </a:extLst>
            </p:cNvPr>
            <p:cNvPicPr>
              <a:picLocks noChangeAspect="1"/>
            </p:cNvPicPr>
            <p:nvPr/>
          </p:nvPicPr>
          <p:blipFill>
            <a:blip r:embed="rId11"/>
            <a:stretch>
              <a:fillRect/>
            </a:stretch>
          </p:blipFill>
          <p:spPr>
            <a:xfrm>
              <a:off x="3971703" y="2944332"/>
              <a:ext cx="788459" cy="741151"/>
            </a:xfrm>
            <a:prstGeom prst="rect">
              <a:avLst/>
            </a:prstGeom>
          </p:spPr>
        </p:pic>
      </p:grpSp>
    </p:spTree>
    <p:extLst>
      <p:ext uri="{BB962C8B-B14F-4D97-AF65-F5344CB8AC3E}">
        <p14:creationId xmlns:p14="http://schemas.microsoft.com/office/powerpoint/2010/main" val="3747910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7272ED-330C-F64C-976D-ED86F709EE13}"/>
              </a:ext>
            </a:extLst>
          </p:cNvPr>
          <p:cNvSpPr>
            <a:spLocks noGrp="1"/>
          </p:cNvSpPr>
          <p:nvPr>
            <p:ph type="body" idx="1"/>
          </p:nvPr>
        </p:nvSpPr>
        <p:spPr>
          <a:xfrm>
            <a:off x="839788" y="668338"/>
            <a:ext cx="5157787" cy="823912"/>
          </a:xfrm>
        </p:spPr>
        <p:txBody>
          <a:bodyPr>
            <a:normAutofit/>
          </a:bodyPr>
          <a:lstStyle/>
          <a:p>
            <a:r>
              <a:rPr lang="en-US" sz="1800" dirty="0">
                <a:latin typeface="+mn-lt"/>
              </a:rPr>
              <a:t>Location Onboarding</a:t>
            </a:r>
          </a:p>
        </p:txBody>
      </p:sp>
      <p:sp>
        <p:nvSpPr>
          <p:cNvPr id="4" name="Content Placeholder 3">
            <a:extLst>
              <a:ext uri="{FF2B5EF4-FFF2-40B4-BE49-F238E27FC236}">
                <a16:creationId xmlns:a16="http://schemas.microsoft.com/office/drawing/2014/main" id="{174EE55C-07A7-084B-A21C-0B896F6A20EC}"/>
              </a:ext>
            </a:extLst>
          </p:cNvPr>
          <p:cNvSpPr>
            <a:spLocks noGrp="1"/>
          </p:cNvSpPr>
          <p:nvPr>
            <p:ph sz="half" idx="2"/>
          </p:nvPr>
        </p:nvSpPr>
        <p:spPr>
          <a:xfrm>
            <a:off x="741363" y="1492251"/>
            <a:ext cx="5157787" cy="4697412"/>
          </a:xfrm>
        </p:spPr>
        <p:txBody>
          <a:bodyPr>
            <a:noAutofit/>
          </a:bodyPr>
          <a:lstStyle/>
          <a:p>
            <a:pPr marL="0" indent="0">
              <a:buNone/>
            </a:pPr>
            <a:endParaRPr lang="en-US" sz="1200" dirty="0">
              <a:latin typeface="+mj-lt"/>
            </a:endParaRPr>
          </a:p>
          <a:p>
            <a:r>
              <a:rPr lang="en-US" sz="1200" b="1" dirty="0">
                <a:latin typeface="+mj-lt"/>
                <a:ea typeface="Amazon Ember Medium" panose="020B0603020204030204" pitchFamily="34" charset="0"/>
                <a:cs typeface="Calibri Light" panose="020F0302020204030204" pitchFamily="34" charset="0"/>
              </a:rPr>
              <a:t>[NA] </a:t>
            </a:r>
            <a:r>
              <a:rPr lang="en-US" sz="1200" dirty="0">
                <a:latin typeface="+mj-lt"/>
                <a:ea typeface="Amazon Ember Medium" panose="020B0603020204030204" pitchFamily="34" charset="0"/>
                <a:cs typeface="Calibri Light" panose="020F0302020204030204" pitchFamily="34" charset="0"/>
              </a:rPr>
              <a:t>NPS (</a:t>
            </a:r>
            <a:r>
              <a:rPr lang="en-US" sz="1200" dirty="0" err="1">
                <a:latin typeface="+mj-lt"/>
                <a:ea typeface="Amazon Ember Medium" panose="020B0603020204030204" pitchFamily="34" charset="0"/>
                <a:cs typeface="Calibri Light" panose="020F0302020204030204" pitchFamily="34" charset="0"/>
              </a:rPr>
              <a:t>Lkr</a:t>
            </a:r>
            <a:r>
              <a:rPr lang="en-US" sz="1200" dirty="0">
                <a:latin typeface="+mj-lt"/>
                <a:ea typeface="Amazon Ember Medium" panose="020B0603020204030204" pitchFamily="34" charset="0"/>
                <a:cs typeface="Calibri Light" panose="020F0302020204030204" pitchFamily="34" charset="0"/>
              </a:rPr>
              <a:t> + Apt </a:t>
            </a:r>
            <a:r>
              <a:rPr lang="en-US" sz="1200" dirty="0" err="1">
                <a:latin typeface="+mj-lt"/>
                <a:ea typeface="Amazon Ember Medium" panose="020B0603020204030204" pitchFamily="34" charset="0"/>
                <a:cs typeface="Calibri Light" panose="020F0302020204030204" pitchFamily="34" charset="0"/>
              </a:rPr>
              <a:t>Lkr</a:t>
            </a:r>
            <a:r>
              <a:rPr lang="en-US" sz="1200" dirty="0">
                <a:latin typeface="+mj-lt"/>
                <a:ea typeface="Amazon Ember Medium" panose="020B0603020204030204" pitchFamily="34" charset="0"/>
                <a:cs typeface="Calibri Light" panose="020F0302020204030204" pitchFamily="34" charset="0"/>
              </a:rPr>
              <a:t>) score of 62.90! </a:t>
            </a:r>
          </a:p>
          <a:p>
            <a:r>
              <a:rPr lang="en-US" sz="1200" b="1" dirty="0">
                <a:latin typeface="+mj-lt"/>
                <a:ea typeface="Amazon Ember Medium" panose="020B0603020204030204" pitchFamily="34" charset="0"/>
                <a:cs typeface="Calibri Light" panose="020F0302020204030204" pitchFamily="34" charset="0"/>
              </a:rPr>
              <a:t>[JP]  </a:t>
            </a:r>
            <a:r>
              <a:rPr lang="en-US" sz="1200" dirty="0">
                <a:latin typeface="+mj-lt"/>
                <a:ea typeface="Amazon Ember Medium" panose="020B0603020204030204" pitchFamily="34" charset="0"/>
                <a:cs typeface="Calibri Light" panose="020F0302020204030204" pitchFamily="34" charset="0"/>
              </a:rPr>
              <a:t>More than doubled its network (1.1k to 2.2k lockers) with a 4 member team + launched Odin!</a:t>
            </a:r>
          </a:p>
          <a:p>
            <a:r>
              <a:rPr lang="en-US" sz="1200" b="1" dirty="0">
                <a:latin typeface="+mj-lt"/>
                <a:ea typeface="Amazon Ember Medium" panose="020B0603020204030204" pitchFamily="34" charset="0"/>
                <a:cs typeface="Calibri Light" panose="020F0302020204030204" pitchFamily="34" charset="0"/>
              </a:rPr>
              <a:t>[CA]  </a:t>
            </a:r>
            <a:r>
              <a:rPr lang="en-US" sz="1200" dirty="0">
                <a:latin typeface="+mj-lt"/>
                <a:ea typeface="Amazon Ember Medium" panose="020B0603020204030204" pitchFamily="34" charset="0"/>
                <a:cs typeface="Calibri Light" panose="020F0302020204030204" pitchFamily="34" charset="0"/>
              </a:rPr>
              <a:t>The first year Canada Locker met its network expansion goal!</a:t>
            </a:r>
          </a:p>
          <a:p>
            <a:r>
              <a:rPr lang="en-US" sz="1200" b="1" dirty="0">
                <a:latin typeface="+mj-lt"/>
                <a:ea typeface="Amazon Ember Medium" panose="020B0603020204030204" pitchFamily="34" charset="0"/>
                <a:cs typeface="Calibri Light" panose="020F0302020204030204" pitchFamily="34" charset="0"/>
              </a:rPr>
              <a:t>[FR] </a:t>
            </a:r>
            <a:r>
              <a:rPr lang="en-US" sz="1200" dirty="0" err="1">
                <a:latin typeface="+mj-lt"/>
                <a:ea typeface="Amazon Ember Medium" panose="020B0603020204030204" pitchFamily="34" charset="0"/>
                <a:cs typeface="Calibri Light" panose="020F0302020204030204" pitchFamily="34" charset="0"/>
              </a:rPr>
              <a:t>Franprix</a:t>
            </a:r>
            <a:r>
              <a:rPr lang="en-US" sz="1200" dirty="0">
                <a:latin typeface="+mj-lt"/>
                <a:ea typeface="Amazon Ember Medium" panose="020B0603020204030204" pitchFamily="34" charset="0"/>
                <a:cs typeface="Calibri Light" panose="020F0302020204030204" pitchFamily="34" charset="0"/>
              </a:rPr>
              <a:t> installed 120 Lockers in 3 just months!</a:t>
            </a:r>
          </a:p>
          <a:p>
            <a:r>
              <a:rPr lang="en-US" sz="1200" b="1" dirty="0">
                <a:latin typeface="+mj-lt"/>
                <a:ea typeface="Amazon Ember Medium" panose="020B0603020204030204" pitchFamily="34" charset="0"/>
                <a:cs typeface="Calibri Light" panose="020F0302020204030204" pitchFamily="34" charset="0"/>
              </a:rPr>
              <a:t>[US &amp; CA]  </a:t>
            </a:r>
            <a:r>
              <a:rPr lang="en-US" sz="1200" dirty="0">
                <a:latin typeface="+mj-lt"/>
                <a:ea typeface="Amazon Ember Medium" panose="020B0603020204030204" pitchFamily="34" charset="0"/>
                <a:cs typeface="Calibri Light" panose="020F0302020204030204" pitchFamily="34" charset="0"/>
              </a:rPr>
              <a:t>Controllable onboarding cycle time reached lowest ever rate of 38.73 days</a:t>
            </a:r>
          </a:p>
          <a:p>
            <a:r>
              <a:rPr lang="en-US" sz="1200" b="1" dirty="0">
                <a:latin typeface="+mj-lt"/>
                <a:ea typeface="Amazon Ember Medium" panose="020B0603020204030204" pitchFamily="34" charset="0"/>
                <a:cs typeface="Calibri Light" panose="020F0302020204030204" pitchFamily="34" charset="0"/>
              </a:rPr>
              <a:t>[US]  </a:t>
            </a:r>
            <a:r>
              <a:rPr lang="en-US" sz="1200" dirty="0">
                <a:latin typeface="+mj-lt"/>
                <a:ea typeface="Amazon Ember Medium" panose="020B0603020204030204" pitchFamily="34" charset="0"/>
                <a:cs typeface="Calibri Light" panose="020F0302020204030204" pitchFamily="34" charset="0"/>
              </a:rPr>
              <a:t>Apt </a:t>
            </a:r>
            <a:r>
              <a:rPr lang="en-US" sz="1200" dirty="0" err="1">
                <a:latin typeface="+mj-lt"/>
                <a:ea typeface="Amazon Ember Medium" panose="020B0603020204030204" pitchFamily="34" charset="0"/>
                <a:cs typeface="Calibri Light" panose="020F0302020204030204" pitchFamily="34" charset="0"/>
              </a:rPr>
              <a:t>Lkr</a:t>
            </a:r>
            <a:r>
              <a:rPr lang="en-US" sz="1200" dirty="0">
                <a:latin typeface="+mj-lt"/>
                <a:ea typeface="Amazon Ember Medium" panose="020B0603020204030204" pitchFamily="34" charset="0"/>
                <a:cs typeface="Calibri Light" panose="020F0302020204030204" pitchFamily="34" charset="0"/>
              </a:rPr>
              <a:t> = 88.3% RDA adoption</a:t>
            </a:r>
          </a:p>
          <a:p>
            <a:r>
              <a:rPr lang="en-US" sz="1200" b="1" dirty="0">
                <a:latin typeface="+mj-lt"/>
                <a:ea typeface="Amazon Ember Medium" panose="020B0603020204030204" pitchFamily="34" charset="0"/>
                <a:cs typeface="Calibri Light" panose="020F0302020204030204" pitchFamily="34" charset="0"/>
              </a:rPr>
              <a:t>[DE] </a:t>
            </a:r>
            <a:r>
              <a:rPr lang="en-US" sz="1200" dirty="0" err="1">
                <a:latin typeface="+mj-lt"/>
                <a:ea typeface="Amazon Ember Medium" panose="020B0603020204030204" pitchFamily="34" charset="0"/>
                <a:cs typeface="Calibri Light" panose="020F0302020204030204" pitchFamily="34" charset="0"/>
              </a:rPr>
              <a:t>Netto</a:t>
            </a:r>
            <a:r>
              <a:rPr lang="en-US" sz="1200" dirty="0">
                <a:latin typeface="+mj-lt"/>
                <a:ea typeface="Amazon Ember Medium" panose="020B0603020204030204" pitchFamily="34" charset="0"/>
                <a:cs typeface="Calibri Light" panose="020F0302020204030204" pitchFamily="34" charset="0"/>
              </a:rPr>
              <a:t> (supermarket chain) roll-out with 297 installations representing 8.4% of total locker fleet.</a:t>
            </a:r>
          </a:p>
        </p:txBody>
      </p:sp>
      <p:sp>
        <p:nvSpPr>
          <p:cNvPr id="5" name="Text Placeholder 4">
            <a:extLst>
              <a:ext uri="{FF2B5EF4-FFF2-40B4-BE49-F238E27FC236}">
                <a16:creationId xmlns:a16="http://schemas.microsoft.com/office/drawing/2014/main" id="{9DF535FA-E263-B948-8014-F55EDE255C57}"/>
              </a:ext>
            </a:extLst>
          </p:cNvPr>
          <p:cNvSpPr>
            <a:spLocks noGrp="1"/>
          </p:cNvSpPr>
          <p:nvPr>
            <p:ph type="body" sz="quarter" idx="3"/>
          </p:nvPr>
        </p:nvSpPr>
        <p:spPr>
          <a:xfrm>
            <a:off x="6096000" y="668338"/>
            <a:ext cx="5183188" cy="823912"/>
          </a:xfrm>
        </p:spPr>
        <p:txBody>
          <a:bodyPr>
            <a:normAutofit/>
          </a:bodyPr>
          <a:lstStyle/>
          <a:p>
            <a:r>
              <a:rPr lang="en-US" sz="1800" dirty="0">
                <a:latin typeface="+mn-lt"/>
              </a:rPr>
              <a:t>Network Management</a:t>
            </a:r>
          </a:p>
        </p:txBody>
      </p:sp>
      <p:sp>
        <p:nvSpPr>
          <p:cNvPr id="7" name="Footer Placeholder 6">
            <a:extLst>
              <a:ext uri="{FF2B5EF4-FFF2-40B4-BE49-F238E27FC236}">
                <a16:creationId xmlns:a16="http://schemas.microsoft.com/office/drawing/2014/main" id="{9A0535AF-CF80-CC48-8E4D-E2D9F48A28E7}"/>
              </a:ext>
            </a:extLst>
          </p:cNvPr>
          <p:cNvSpPr>
            <a:spLocks noGrp="1"/>
          </p:cNvSpPr>
          <p:nvPr>
            <p:ph type="ftr" sz="quarter" idx="11"/>
          </p:nvPr>
        </p:nvSpPr>
        <p:spPr/>
        <p:txBody>
          <a:bodyPr/>
          <a:lstStyle/>
          <a:p>
            <a:r>
              <a:rPr lang="en-US"/>
              <a:t>AMAZON CONFIDENTIAL</a:t>
            </a:r>
            <a:endParaRPr lang="en-US" dirty="0"/>
          </a:p>
        </p:txBody>
      </p:sp>
      <p:sp>
        <p:nvSpPr>
          <p:cNvPr id="8" name="Slide Number Placeholder 7">
            <a:extLst>
              <a:ext uri="{FF2B5EF4-FFF2-40B4-BE49-F238E27FC236}">
                <a16:creationId xmlns:a16="http://schemas.microsoft.com/office/drawing/2014/main" id="{8C1463BC-415A-3B4B-81C1-20358993D504}"/>
              </a:ext>
            </a:extLst>
          </p:cNvPr>
          <p:cNvSpPr>
            <a:spLocks noGrp="1"/>
          </p:cNvSpPr>
          <p:nvPr>
            <p:ph type="sldNum" sz="quarter" idx="12"/>
          </p:nvPr>
        </p:nvSpPr>
        <p:spPr/>
        <p:txBody>
          <a:bodyPr/>
          <a:lstStyle/>
          <a:p>
            <a:fld id="{B8B63564-5B79-3941-B051-F803BA2D811F}" type="slidenum">
              <a:rPr lang="en-US" smtClean="0"/>
              <a:t>8</a:t>
            </a:fld>
            <a:endParaRPr lang="en-US"/>
          </a:p>
        </p:txBody>
      </p:sp>
      <p:sp>
        <p:nvSpPr>
          <p:cNvPr id="9" name="Content Placeholder 2">
            <a:extLst>
              <a:ext uri="{FF2B5EF4-FFF2-40B4-BE49-F238E27FC236}">
                <a16:creationId xmlns:a16="http://schemas.microsoft.com/office/drawing/2014/main" id="{02E69A1B-C5CE-EA4F-B913-D107ABE7B1CC}"/>
              </a:ext>
            </a:extLst>
          </p:cNvPr>
          <p:cNvSpPr txBox="1">
            <a:spLocks noGrp="1"/>
          </p:cNvSpPr>
          <p:nvPr>
            <p:ph sz="quarter" idx="4"/>
          </p:nvPr>
        </p:nvSpPr>
        <p:spPr>
          <a:xfrm>
            <a:off x="6123882" y="1670208"/>
            <a:ext cx="5183188" cy="4697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96D6"/>
              </a:buClr>
              <a:buFont typeface="Arial" panose="020B0604020202020204" pitchFamily="34" charset="0"/>
              <a:buChar char="•"/>
              <a:defRPr sz="32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Clr>
                <a:srgbClr val="0096D6"/>
              </a:buClr>
              <a:buFont typeface="Arial" panose="020B0604020202020204" pitchFamily="34" charset="0"/>
              <a:buChar char="•"/>
              <a:defRPr sz="2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Clr>
                <a:srgbClr val="0096D6"/>
              </a:buClr>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Clr>
                <a:srgbClr val="0096D6"/>
              </a:buClr>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Clr>
                <a:srgbClr val="0096D6"/>
              </a:buClr>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sz="1200" b="1" dirty="0">
                <a:latin typeface="+mj-lt"/>
              </a:rPr>
              <a:t>[WW] </a:t>
            </a:r>
            <a:r>
              <a:rPr lang="en-US" sz="1200" dirty="0">
                <a:latin typeface="+mj-lt"/>
              </a:rPr>
              <a:t>Strong network uptime in 2021</a:t>
            </a:r>
          </a:p>
          <a:p>
            <a:pPr lvl="1"/>
            <a:r>
              <a:rPr lang="sv-SE" sz="1200" dirty="0">
                <a:latin typeface="+mj-lt"/>
              </a:rPr>
              <a:t>NA Locker: 99.45% </a:t>
            </a:r>
          </a:p>
          <a:p>
            <a:pPr lvl="1"/>
            <a:r>
              <a:rPr lang="sv-SE" sz="1200" dirty="0">
                <a:latin typeface="+mj-lt"/>
              </a:rPr>
              <a:t>NA Apt Lkr: 99.27%</a:t>
            </a:r>
          </a:p>
          <a:p>
            <a:pPr lvl="1"/>
            <a:r>
              <a:rPr lang="sv-SE" sz="1200" dirty="0">
                <a:latin typeface="+mj-lt"/>
              </a:rPr>
              <a:t>MX Locker: 99.43% </a:t>
            </a:r>
          </a:p>
          <a:p>
            <a:pPr lvl="1"/>
            <a:r>
              <a:rPr lang="sv-SE" sz="1200" dirty="0">
                <a:latin typeface="+mj-lt"/>
              </a:rPr>
              <a:t>CA Locker: 99.36% </a:t>
            </a:r>
          </a:p>
          <a:p>
            <a:pPr lvl="1"/>
            <a:r>
              <a:rPr lang="sv-SE" sz="1200" dirty="0">
                <a:latin typeface="+mj-lt"/>
              </a:rPr>
              <a:t>EU Locker: 99.53%</a:t>
            </a:r>
          </a:p>
          <a:p>
            <a:pPr lvl="1"/>
            <a:r>
              <a:rPr lang="sv-SE" sz="1200" dirty="0">
                <a:latin typeface="+mj-lt"/>
              </a:rPr>
              <a:t>AU Locker: 99.4%</a:t>
            </a:r>
          </a:p>
          <a:p>
            <a:pPr lvl="1"/>
            <a:r>
              <a:rPr lang="en-US" sz="1200" dirty="0">
                <a:latin typeface="+mj-lt"/>
              </a:rPr>
              <a:t>JP Locker:</a:t>
            </a:r>
          </a:p>
          <a:p>
            <a:r>
              <a:rPr lang="en-US" sz="1200" b="1" dirty="0">
                <a:latin typeface="+mj-lt"/>
              </a:rPr>
              <a:t>[WW] </a:t>
            </a:r>
            <a:r>
              <a:rPr lang="en-US" sz="1200" dirty="0">
                <a:latin typeface="+mj-lt"/>
              </a:rPr>
              <a:t>Text to Kiosk: </a:t>
            </a:r>
            <a:r>
              <a:rPr lang="en-US" sz="1200" dirty="0">
                <a:solidFill>
                  <a:schemeClr val="tx1"/>
                </a:solidFill>
                <a:latin typeface="+mj-lt"/>
              </a:rPr>
              <a:t>vendors can request provisioning codes and locker health checks via SMS text messaging</a:t>
            </a:r>
            <a:endParaRPr lang="en-US" sz="1200" dirty="0">
              <a:latin typeface="+mj-lt"/>
            </a:endParaRPr>
          </a:p>
          <a:p>
            <a:r>
              <a:rPr lang="en-US" sz="1200" b="1" dirty="0">
                <a:latin typeface="+mj-lt"/>
              </a:rPr>
              <a:t>[WW] </a:t>
            </a:r>
            <a:r>
              <a:rPr lang="en-US" sz="1200" dirty="0">
                <a:latin typeface="+mj-lt"/>
              </a:rPr>
              <a:t>Google pin integration</a:t>
            </a:r>
          </a:p>
          <a:p>
            <a:r>
              <a:rPr lang="en-US" sz="1200" b="1" dirty="0">
                <a:latin typeface="+mj-lt"/>
              </a:rPr>
              <a:t>[US] </a:t>
            </a:r>
            <a:r>
              <a:rPr lang="en-US" sz="1200" dirty="0" err="1">
                <a:latin typeface="+mj-lt"/>
              </a:rPr>
              <a:t>eSIM</a:t>
            </a:r>
            <a:r>
              <a:rPr lang="en-US" sz="1200" dirty="0">
                <a:latin typeface="+mj-lt"/>
              </a:rPr>
              <a:t> migration to fully eliminate Hub dependencies on single source carriers </a:t>
            </a:r>
          </a:p>
          <a:p>
            <a:r>
              <a:rPr lang="en-US" sz="1200" b="1" dirty="0">
                <a:latin typeface="+mj-lt"/>
              </a:rPr>
              <a:t>[EU] </a:t>
            </a:r>
            <a:r>
              <a:rPr lang="en-US" sz="1200" dirty="0">
                <a:latin typeface="+mj-lt"/>
              </a:rPr>
              <a:t>Migration of 3P partners from an obsolete/unsecure technology to the API and Web App integration.</a:t>
            </a:r>
          </a:p>
          <a:p>
            <a:r>
              <a:rPr lang="en-US" sz="1200" b="1" dirty="0">
                <a:latin typeface="+mj-lt"/>
              </a:rPr>
              <a:t>[AU] </a:t>
            </a:r>
            <a:r>
              <a:rPr lang="en-US" sz="1200" dirty="0">
                <a:latin typeface="+mj-lt"/>
              </a:rPr>
              <a:t>Launched same-day ship option parity</a:t>
            </a:r>
          </a:p>
          <a:p>
            <a:r>
              <a:rPr lang="en-US" sz="1200" b="1" dirty="0">
                <a:latin typeface="+mj-lt"/>
              </a:rPr>
              <a:t>[MX] </a:t>
            </a:r>
            <a:r>
              <a:rPr lang="en-US" sz="1200" dirty="0">
                <a:latin typeface="+mj-lt"/>
              </a:rPr>
              <a:t>Telcel migration to 1NCE, driving an -80% reduction in monthly cell phone fees per locker.</a:t>
            </a:r>
          </a:p>
          <a:p>
            <a:r>
              <a:rPr lang="en-US" sz="1200" b="1" dirty="0">
                <a:latin typeface="+mj-lt"/>
              </a:rPr>
              <a:t>[JP]  </a:t>
            </a:r>
            <a:r>
              <a:rPr lang="en-US" sz="1200" dirty="0">
                <a:latin typeface="+mj-lt"/>
              </a:rPr>
              <a:t>Introduced fall prevention boards</a:t>
            </a:r>
          </a:p>
        </p:txBody>
      </p:sp>
      <p:sp>
        <p:nvSpPr>
          <p:cNvPr id="11" name="TextBox 10">
            <a:extLst>
              <a:ext uri="{FF2B5EF4-FFF2-40B4-BE49-F238E27FC236}">
                <a16:creationId xmlns:a16="http://schemas.microsoft.com/office/drawing/2014/main" id="{690C1C89-093F-2744-A027-BF858DC3F94C}"/>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Onboarding, Installation &amp; Network Management</a:t>
            </a:r>
          </a:p>
          <a:p>
            <a:r>
              <a:rPr lang="en-US" dirty="0">
                <a:solidFill>
                  <a:schemeClr val="bg2">
                    <a:lumMod val="50000"/>
                  </a:schemeClr>
                </a:solidFill>
                <a:latin typeface="+mj-lt"/>
              </a:rPr>
              <a:t>2021 Highlights</a:t>
            </a:r>
          </a:p>
        </p:txBody>
      </p:sp>
    </p:spTree>
    <p:extLst>
      <p:ext uri="{BB962C8B-B14F-4D97-AF65-F5344CB8AC3E}">
        <p14:creationId xmlns:p14="http://schemas.microsoft.com/office/powerpoint/2010/main" val="80290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4B393B1-1B89-B146-B78C-36391B836CB1}"/>
              </a:ext>
            </a:extLst>
          </p:cNvPr>
          <p:cNvSpPr>
            <a:spLocks noGrp="1"/>
          </p:cNvSpPr>
          <p:nvPr>
            <p:ph type="ftr" sz="quarter" idx="11"/>
          </p:nvPr>
        </p:nvSpPr>
        <p:spPr/>
        <p:txBody>
          <a:bodyPr/>
          <a:lstStyle/>
          <a:p>
            <a:r>
              <a:rPr lang="en-US"/>
              <a:t>AMAZON CONFIDENTIAL</a:t>
            </a:r>
            <a:endParaRPr lang="en-US" dirty="0"/>
          </a:p>
        </p:txBody>
      </p:sp>
      <p:sp>
        <p:nvSpPr>
          <p:cNvPr id="6" name="Slide Number Placeholder 5">
            <a:extLst>
              <a:ext uri="{FF2B5EF4-FFF2-40B4-BE49-F238E27FC236}">
                <a16:creationId xmlns:a16="http://schemas.microsoft.com/office/drawing/2014/main" id="{AB6661EC-A4E7-A346-BCED-9482BDF091FD}"/>
              </a:ext>
            </a:extLst>
          </p:cNvPr>
          <p:cNvSpPr>
            <a:spLocks noGrp="1"/>
          </p:cNvSpPr>
          <p:nvPr>
            <p:ph type="sldNum" sz="quarter" idx="12"/>
          </p:nvPr>
        </p:nvSpPr>
        <p:spPr/>
        <p:txBody>
          <a:bodyPr/>
          <a:lstStyle/>
          <a:p>
            <a:fld id="{B8B63564-5B79-3941-B051-F803BA2D811F}" type="slidenum">
              <a:rPr lang="en-US" smtClean="0"/>
              <a:t>9</a:t>
            </a:fld>
            <a:endParaRPr lang="en-US"/>
          </a:p>
        </p:txBody>
      </p:sp>
      <p:sp>
        <p:nvSpPr>
          <p:cNvPr id="7" name="TextBox 6">
            <a:extLst>
              <a:ext uri="{FF2B5EF4-FFF2-40B4-BE49-F238E27FC236}">
                <a16:creationId xmlns:a16="http://schemas.microsoft.com/office/drawing/2014/main" id="{0FD6C2CA-0C19-354D-BD3B-4CFBA95CE9EC}"/>
              </a:ext>
            </a:extLst>
          </p:cNvPr>
          <p:cNvSpPr txBox="1"/>
          <p:nvPr/>
        </p:nvSpPr>
        <p:spPr>
          <a:xfrm>
            <a:off x="0" y="0"/>
            <a:ext cx="12178988" cy="646331"/>
          </a:xfrm>
          <a:prstGeom prst="rect">
            <a:avLst/>
          </a:prstGeom>
          <a:solidFill>
            <a:schemeClr val="bg1"/>
          </a:solidFill>
          <a:effectLst>
            <a:outerShdw blurRad="419023" dir="420000" sx="95000" sy="95000" algn="t" rotWithShape="0">
              <a:schemeClr val="bg2">
                <a:lumMod val="75000"/>
                <a:alpha val="40000"/>
              </a:schemeClr>
            </a:outerShdw>
          </a:effectLst>
        </p:spPr>
        <p:txBody>
          <a:bodyPr wrap="square" rtlCol="0">
            <a:spAutoFit/>
          </a:bodyPr>
          <a:lstStyle/>
          <a:p>
            <a:r>
              <a:rPr lang="en-US" dirty="0">
                <a:solidFill>
                  <a:schemeClr val="tx2"/>
                </a:solidFill>
              </a:rPr>
              <a:t>Partner Onboarding</a:t>
            </a:r>
          </a:p>
          <a:p>
            <a:r>
              <a:rPr lang="en-US" dirty="0">
                <a:solidFill>
                  <a:schemeClr val="bg2">
                    <a:lumMod val="50000"/>
                  </a:schemeClr>
                </a:solidFill>
                <a:latin typeface="+mj-lt"/>
              </a:rPr>
              <a:t>NPS Responses</a:t>
            </a:r>
          </a:p>
        </p:txBody>
      </p:sp>
      <p:sp>
        <p:nvSpPr>
          <p:cNvPr id="11" name="Rounded Rectangular Callout 10">
            <a:extLst>
              <a:ext uri="{FF2B5EF4-FFF2-40B4-BE49-F238E27FC236}">
                <a16:creationId xmlns:a16="http://schemas.microsoft.com/office/drawing/2014/main" id="{76BCA349-DAD1-1741-85D0-2B70CE27FC0A}"/>
              </a:ext>
            </a:extLst>
          </p:cNvPr>
          <p:cNvSpPr/>
          <p:nvPr/>
        </p:nvSpPr>
        <p:spPr>
          <a:xfrm>
            <a:off x="5672138" y="750276"/>
            <a:ext cx="5972175" cy="921362"/>
          </a:xfrm>
          <a:prstGeom prst="wedgeRoundRectCallout">
            <a:avLst>
              <a:gd name="adj1" fmla="val -46431"/>
              <a:gd name="adj2" fmla="val 89466"/>
              <a:gd name="adj3" fmla="val 16667"/>
            </a:avLst>
          </a:prstGeom>
          <a:solidFill>
            <a:schemeClr val="bg1"/>
          </a:solidFill>
          <a:ln>
            <a:noFill/>
          </a:ln>
          <a:effectLst>
            <a:outerShdw blurRad="243541" dist="38100" sx="93393" sy="93393"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solidFill>
                <a:latin typeface="+mj-lt"/>
              </a:rPr>
              <a:t>“It was a quick and easy process. The amazon surveyor did a thorough job and was very receptive to questions. Everything was perfect.” - Locker (US) 27/01/2022</a:t>
            </a:r>
          </a:p>
        </p:txBody>
      </p:sp>
      <p:sp>
        <p:nvSpPr>
          <p:cNvPr id="12" name="Rounded Rectangular Callout 11">
            <a:extLst>
              <a:ext uri="{FF2B5EF4-FFF2-40B4-BE49-F238E27FC236}">
                <a16:creationId xmlns:a16="http://schemas.microsoft.com/office/drawing/2014/main" id="{08436353-FD4D-784B-B3FD-016EA0A87252}"/>
              </a:ext>
            </a:extLst>
          </p:cNvPr>
          <p:cNvSpPr/>
          <p:nvPr/>
        </p:nvSpPr>
        <p:spPr>
          <a:xfrm>
            <a:off x="5669528" y="2120690"/>
            <a:ext cx="5972175" cy="699294"/>
          </a:xfrm>
          <a:prstGeom prst="wedgeRoundRectCallout">
            <a:avLst>
              <a:gd name="adj1" fmla="val -46431"/>
              <a:gd name="adj2" fmla="val 89466"/>
              <a:gd name="adj3" fmla="val 16667"/>
            </a:avLst>
          </a:prstGeom>
          <a:solidFill>
            <a:schemeClr val="bg1"/>
          </a:solidFill>
          <a:ln>
            <a:noFill/>
          </a:ln>
          <a:effectLst>
            <a:outerShdw blurRad="243541" dist="38100" sx="93393" sy="93393"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2"/>
              </a:solidFill>
              <a:latin typeface="+mj-lt"/>
            </a:endParaRPr>
          </a:p>
          <a:p>
            <a:pPr algn="ctr"/>
            <a:r>
              <a:rPr lang="en-US" sz="1400" dirty="0">
                <a:solidFill>
                  <a:schemeClr val="tx2"/>
                </a:solidFill>
                <a:latin typeface="+mj-lt"/>
              </a:rPr>
              <a:t>“Rep was thorough, knowledgeable, efficient and on time!” - Apt </a:t>
            </a:r>
            <a:r>
              <a:rPr lang="en-US" sz="1400" dirty="0" err="1">
                <a:solidFill>
                  <a:schemeClr val="tx2"/>
                </a:solidFill>
                <a:latin typeface="+mj-lt"/>
              </a:rPr>
              <a:t>Lkr</a:t>
            </a:r>
            <a:r>
              <a:rPr lang="en-US" sz="1400" dirty="0">
                <a:solidFill>
                  <a:schemeClr val="tx2"/>
                </a:solidFill>
                <a:latin typeface="+mj-lt"/>
              </a:rPr>
              <a:t> (US) 11/01/2022</a:t>
            </a:r>
          </a:p>
          <a:p>
            <a:pPr algn="ctr"/>
            <a:endParaRPr lang="en-US" sz="1400" dirty="0">
              <a:solidFill>
                <a:schemeClr val="tx2"/>
              </a:solidFill>
              <a:latin typeface="+mj-lt"/>
            </a:endParaRPr>
          </a:p>
        </p:txBody>
      </p:sp>
      <p:sp>
        <p:nvSpPr>
          <p:cNvPr id="13" name="Rounded Rectangular Callout 12">
            <a:extLst>
              <a:ext uri="{FF2B5EF4-FFF2-40B4-BE49-F238E27FC236}">
                <a16:creationId xmlns:a16="http://schemas.microsoft.com/office/drawing/2014/main" id="{EC369813-015E-0E40-A476-5B90379EC1C6}"/>
              </a:ext>
            </a:extLst>
          </p:cNvPr>
          <p:cNvSpPr/>
          <p:nvPr/>
        </p:nvSpPr>
        <p:spPr>
          <a:xfrm>
            <a:off x="5669527" y="3262971"/>
            <a:ext cx="5972175" cy="699294"/>
          </a:xfrm>
          <a:prstGeom prst="wedgeRoundRectCallout">
            <a:avLst>
              <a:gd name="adj1" fmla="val -46431"/>
              <a:gd name="adj2" fmla="val 89466"/>
              <a:gd name="adj3" fmla="val 16667"/>
            </a:avLst>
          </a:prstGeom>
          <a:solidFill>
            <a:schemeClr val="bg1"/>
          </a:solidFill>
          <a:ln>
            <a:noFill/>
          </a:ln>
          <a:effectLst>
            <a:outerShdw blurRad="243541" dist="38100" sx="93393" sy="93393"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solidFill>
                <a:latin typeface="+mj-lt"/>
              </a:rPr>
              <a:t>“On-site technician Friendly and professional” -SVAR San </a:t>
            </a:r>
            <a:r>
              <a:rPr lang="en-US" sz="1400" dirty="0" err="1">
                <a:solidFill>
                  <a:schemeClr val="tx2"/>
                </a:solidFill>
                <a:latin typeface="+mj-lt"/>
              </a:rPr>
              <a:t>Severo</a:t>
            </a:r>
            <a:r>
              <a:rPr lang="en-US" sz="1400" dirty="0">
                <a:solidFill>
                  <a:schemeClr val="tx2"/>
                </a:solidFill>
                <a:latin typeface="+mj-lt"/>
              </a:rPr>
              <a:t> (IT) 24/02/2022</a:t>
            </a:r>
          </a:p>
        </p:txBody>
      </p:sp>
      <p:sp>
        <p:nvSpPr>
          <p:cNvPr id="14" name="Rounded Rectangular Callout 13">
            <a:extLst>
              <a:ext uri="{FF2B5EF4-FFF2-40B4-BE49-F238E27FC236}">
                <a16:creationId xmlns:a16="http://schemas.microsoft.com/office/drawing/2014/main" id="{3E5EE251-A955-EE4C-8D8E-E9943DF8ABBB}"/>
              </a:ext>
            </a:extLst>
          </p:cNvPr>
          <p:cNvSpPr/>
          <p:nvPr/>
        </p:nvSpPr>
        <p:spPr>
          <a:xfrm>
            <a:off x="5669526" y="4394191"/>
            <a:ext cx="5972175" cy="699294"/>
          </a:xfrm>
          <a:prstGeom prst="wedgeRoundRectCallout">
            <a:avLst>
              <a:gd name="adj1" fmla="val -46431"/>
              <a:gd name="adj2" fmla="val 89466"/>
              <a:gd name="adj3" fmla="val 16667"/>
            </a:avLst>
          </a:prstGeom>
          <a:solidFill>
            <a:schemeClr val="bg1"/>
          </a:solidFill>
          <a:ln>
            <a:noFill/>
          </a:ln>
          <a:effectLst>
            <a:outerShdw blurRad="243541" dist="38100" sx="93393" sy="93393"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solidFill>
                <a:latin typeface="+mj-lt"/>
              </a:rPr>
              <a:t>“Technician polite and friendly”- La </a:t>
            </a:r>
            <a:r>
              <a:rPr lang="en-US" sz="1400" dirty="0" err="1">
                <a:solidFill>
                  <a:schemeClr val="tx2"/>
                </a:solidFill>
                <a:latin typeface="+mj-lt"/>
              </a:rPr>
              <a:t>Fenice</a:t>
            </a:r>
            <a:r>
              <a:rPr lang="en-US" sz="1400" dirty="0">
                <a:solidFill>
                  <a:schemeClr val="tx2"/>
                </a:solidFill>
                <a:latin typeface="+mj-lt"/>
              </a:rPr>
              <a:t> </a:t>
            </a:r>
            <a:r>
              <a:rPr lang="en-US" sz="1400" dirty="0" err="1">
                <a:solidFill>
                  <a:schemeClr val="tx2"/>
                </a:solidFill>
                <a:latin typeface="+mj-lt"/>
              </a:rPr>
              <a:t>Servizi</a:t>
            </a:r>
            <a:r>
              <a:rPr lang="en-US" sz="1400" dirty="0">
                <a:solidFill>
                  <a:schemeClr val="tx2"/>
                </a:solidFill>
                <a:latin typeface="+mj-lt"/>
              </a:rPr>
              <a:t> </a:t>
            </a:r>
            <a:r>
              <a:rPr lang="en-US" sz="1400" dirty="0" err="1">
                <a:solidFill>
                  <a:schemeClr val="tx2"/>
                </a:solidFill>
                <a:latin typeface="+mj-lt"/>
              </a:rPr>
              <a:t>Niscemi</a:t>
            </a:r>
            <a:r>
              <a:rPr lang="en-US" sz="1400" dirty="0">
                <a:solidFill>
                  <a:schemeClr val="tx2"/>
                </a:solidFill>
                <a:latin typeface="+mj-lt"/>
              </a:rPr>
              <a:t> (IT) 28/02/2022</a:t>
            </a:r>
          </a:p>
        </p:txBody>
      </p:sp>
      <p:sp>
        <p:nvSpPr>
          <p:cNvPr id="15" name="Rounded Rectangular Callout 14">
            <a:extLst>
              <a:ext uri="{FF2B5EF4-FFF2-40B4-BE49-F238E27FC236}">
                <a16:creationId xmlns:a16="http://schemas.microsoft.com/office/drawing/2014/main" id="{99422F04-A879-614C-AFF7-24A8CB1F2B38}"/>
              </a:ext>
            </a:extLst>
          </p:cNvPr>
          <p:cNvSpPr/>
          <p:nvPr/>
        </p:nvSpPr>
        <p:spPr>
          <a:xfrm>
            <a:off x="5669525" y="5519341"/>
            <a:ext cx="5972175" cy="699294"/>
          </a:xfrm>
          <a:prstGeom prst="wedgeRoundRectCallout">
            <a:avLst>
              <a:gd name="adj1" fmla="val -46431"/>
              <a:gd name="adj2" fmla="val 89466"/>
              <a:gd name="adj3" fmla="val 16667"/>
            </a:avLst>
          </a:prstGeom>
          <a:solidFill>
            <a:schemeClr val="bg1"/>
          </a:solidFill>
          <a:ln>
            <a:noFill/>
          </a:ln>
          <a:effectLst>
            <a:outerShdw blurRad="243541" dist="38100" sx="93393" sy="93393"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solidFill>
              </a:rPr>
              <a:t>“Technician professional and friendly” - Nils-Holger Meyer </a:t>
            </a:r>
            <a:r>
              <a:rPr lang="en-US" sz="1400" dirty="0" err="1">
                <a:solidFill>
                  <a:schemeClr val="tx2"/>
                </a:solidFill>
              </a:rPr>
              <a:t>e.K</a:t>
            </a:r>
            <a:r>
              <a:rPr lang="en-US" sz="1400" dirty="0">
                <a:solidFill>
                  <a:schemeClr val="tx2"/>
                </a:solidFill>
              </a:rPr>
              <a:t>. - Emden - </a:t>
            </a:r>
            <a:r>
              <a:rPr lang="en-US" sz="1400" dirty="0" err="1">
                <a:solidFill>
                  <a:schemeClr val="tx2"/>
                </a:solidFill>
              </a:rPr>
              <a:t>Ringstr</a:t>
            </a:r>
            <a:r>
              <a:rPr lang="en-US" sz="1400" dirty="0">
                <a:solidFill>
                  <a:schemeClr val="tx2"/>
                </a:solidFill>
              </a:rPr>
              <a:t>. (DE)14/02/2022</a:t>
            </a:r>
            <a:endParaRPr lang="en-US" sz="1400" dirty="0">
              <a:solidFill>
                <a:schemeClr val="tx2"/>
              </a:solidFill>
              <a:latin typeface="+mj-lt"/>
            </a:endParaRPr>
          </a:p>
        </p:txBody>
      </p:sp>
      <p:pic>
        <p:nvPicPr>
          <p:cNvPr id="22" name="Picture 21">
            <a:extLst>
              <a:ext uri="{FF2B5EF4-FFF2-40B4-BE49-F238E27FC236}">
                <a16:creationId xmlns:a16="http://schemas.microsoft.com/office/drawing/2014/main" id="{9C34FBCD-0405-4745-AD74-8F68C4E1AAA1}"/>
              </a:ext>
            </a:extLst>
          </p:cNvPr>
          <p:cNvPicPr>
            <a:picLocks noChangeAspect="1"/>
          </p:cNvPicPr>
          <p:nvPr/>
        </p:nvPicPr>
        <p:blipFill rotWithShape="1">
          <a:blip r:embed="rId2"/>
          <a:srcRect r="7952"/>
          <a:stretch/>
        </p:blipFill>
        <p:spPr>
          <a:xfrm>
            <a:off x="0" y="2251141"/>
            <a:ext cx="5472113" cy="2439988"/>
          </a:xfrm>
          <a:prstGeom prst="rect">
            <a:avLst/>
          </a:prstGeom>
        </p:spPr>
      </p:pic>
    </p:spTree>
    <p:extLst>
      <p:ext uri="{BB962C8B-B14F-4D97-AF65-F5344CB8AC3E}">
        <p14:creationId xmlns:p14="http://schemas.microsoft.com/office/powerpoint/2010/main" val="3466547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stMile_PPT_Template_v2" id="{9C3DDFA6-FED0-7E43-BAC3-124DC328A098}" vid="{12EA3611-BA6E-0242-8E5E-5C1367F5D8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LastMile_PPT_Template_v2(1)</Template>
  <TotalTime>8648</TotalTime>
  <Words>1665</Words>
  <Application>Microsoft Macintosh PowerPoint</Application>
  <PresentationFormat>Widescreen</PresentationFormat>
  <Paragraphs>323</Paragraphs>
  <Slides>15</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Amazon Ember</vt:lpstr>
      <vt:lpstr>Amazon Ember Display Heavy</vt:lpstr>
      <vt:lpstr>Amazon Ember Light</vt:lpstr>
      <vt:lpstr>Arial</vt:lpstr>
      <vt:lpstr>Avenir Light</vt:lpstr>
      <vt:lpstr>Calibri</vt:lpstr>
      <vt:lpstr>Calibri Light</vt:lpstr>
      <vt:lpstr>Raleway</vt:lpstr>
      <vt:lpstr>Segoe UI</vt:lpstr>
      <vt:lpstr>Office Theme</vt:lpstr>
      <vt:lpstr>Network Growth and Process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and can be two lines</dc:title>
  <dc:creator>Kwong, Christina</dc:creator>
  <cp:lastModifiedBy>matthew bryan</cp:lastModifiedBy>
  <cp:revision>69</cp:revision>
  <dcterms:created xsi:type="dcterms:W3CDTF">2020-10-29T16:46:00Z</dcterms:created>
  <dcterms:modified xsi:type="dcterms:W3CDTF">2022-03-09T16:46:48Z</dcterms:modified>
</cp:coreProperties>
</file>